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 r:id="rId2"/>
    <p:sldId id="257" r:id="rId3"/>
    <p:sldId id="258" r:id="rId4"/>
    <p:sldId id="353" r:id="rId5"/>
    <p:sldId id="355" r:id="rId6"/>
    <p:sldId id="356"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357" r:id="rId45"/>
    <p:sldId id="358" r:id="rId46"/>
    <p:sldId id="359" r:id="rId47"/>
    <p:sldId id="360" r:id="rId48"/>
    <p:sldId id="361" r:id="rId49"/>
    <p:sldId id="362" r:id="rId50"/>
    <p:sldId id="363" r:id="rId51"/>
    <p:sldId id="364" r:id="rId52"/>
    <p:sldId id="365" r:id="rId53"/>
    <p:sldId id="366" r:id="rId54"/>
    <p:sldId id="367" r:id="rId55"/>
    <p:sldId id="368" r:id="rId56"/>
    <p:sldId id="369" r:id="rId57"/>
    <p:sldId id="371" r:id="rId58"/>
    <p:sldId id="370" r:id="rId59"/>
    <p:sldId id="372" r:id="rId60"/>
    <p:sldId id="373"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D7DA"/>
    <a:srgbClr val="D2B9C2"/>
    <a:srgbClr val="D2A2A0"/>
    <a:srgbClr val="D2BDC4"/>
    <a:srgbClr val="D2A6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706" autoAdjust="0"/>
    <p:restoredTop sz="94660"/>
  </p:normalViewPr>
  <p:slideViewPr>
    <p:cSldViewPr snapToGrid="0">
      <p:cViewPr varScale="1">
        <p:scale>
          <a:sx n="125" d="100"/>
          <a:sy n="125" d="100"/>
        </p:scale>
        <p:origin x="192"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90E325-2BA6-4962-9D48-9AAFA6C329A9}" type="datetimeFigureOut">
              <a:rPr lang="en-CA" smtClean="0"/>
              <a:t>2023-10-25</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143E71-F5A6-41AD-87DB-D474E8699815}" type="slidenum">
              <a:rPr lang="en-CA" smtClean="0"/>
              <a:t>‹#›</a:t>
            </a:fld>
            <a:endParaRPr lang="en-CA"/>
          </a:p>
        </p:txBody>
      </p:sp>
    </p:spTree>
    <p:extLst>
      <p:ext uri="{BB962C8B-B14F-4D97-AF65-F5344CB8AC3E}">
        <p14:creationId xmlns:p14="http://schemas.microsoft.com/office/powerpoint/2010/main" val="694828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E6DF9-DE94-4EF1-9110-B20B6359E2E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5C3F45DD-D0B5-4D57-B9DF-4DAEF25E5C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5C0D3F50-2406-475F-8A56-B86C023FE851}"/>
              </a:ext>
            </a:extLst>
          </p:cNvPr>
          <p:cNvSpPr>
            <a:spLocks noGrp="1"/>
          </p:cNvSpPr>
          <p:nvPr>
            <p:ph type="dt" sz="half" idx="10"/>
          </p:nvPr>
        </p:nvSpPr>
        <p:spPr/>
        <p:txBody>
          <a:bodyPr/>
          <a:lstStyle/>
          <a:p>
            <a:fld id="{204D30A9-1635-4C66-A4BB-328442A09D77}" type="datetimeFigureOut">
              <a:rPr lang="en-CA" smtClean="0"/>
              <a:t>2023-10-25</a:t>
            </a:fld>
            <a:endParaRPr lang="en-CA"/>
          </a:p>
        </p:txBody>
      </p:sp>
      <p:sp>
        <p:nvSpPr>
          <p:cNvPr id="5" name="Footer Placeholder 4">
            <a:extLst>
              <a:ext uri="{FF2B5EF4-FFF2-40B4-BE49-F238E27FC236}">
                <a16:creationId xmlns:a16="http://schemas.microsoft.com/office/drawing/2014/main" id="{A86C955B-D518-4CDC-A7BD-32884237EB6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C3763F6-5716-4514-AFDB-FD6A8FA78AF0}"/>
              </a:ext>
            </a:extLst>
          </p:cNvPr>
          <p:cNvSpPr>
            <a:spLocks noGrp="1"/>
          </p:cNvSpPr>
          <p:nvPr>
            <p:ph type="sldNum" sz="quarter" idx="12"/>
          </p:nvPr>
        </p:nvSpPr>
        <p:spPr/>
        <p:txBody>
          <a:bodyPr/>
          <a:lstStyle/>
          <a:p>
            <a:fld id="{3647BFC2-88AB-4B80-802A-A3EC411858C6}" type="slidenum">
              <a:rPr lang="en-CA" smtClean="0"/>
              <a:t>‹#›</a:t>
            </a:fld>
            <a:endParaRPr lang="en-CA"/>
          </a:p>
        </p:txBody>
      </p:sp>
    </p:spTree>
    <p:extLst>
      <p:ext uri="{BB962C8B-B14F-4D97-AF65-F5344CB8AC3E}">
        <p14:creationId xmlns:p14="http://schemas.microsoft.com/office/powerpoint/2010/main" val="38755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ED3E3-7E3B-4F29-B52B-78F15C42C154}"/>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2780CBCC-F2CD-4939-9B19-D21B35D394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BF9D55A-107B-42B7-8166-6A0F6DE20809}"/>
              </a:ext>
            </a:extLst>
          </p:cNvPr>
          <p:cNvSpPr>
            <a:spLocks noGrp="1"/>
          </p:cNvSpPr>
          <p:nvPr>
            <p:ph type="dt" sz="half" idx="10"/>
          </p:nvPr>
        </p:nvSpPr>
        <p:spPr/>
        <p:txBody>
          <a:bodyPr/>
          <a:lstStyle/>
          <a:p>
            <a:fld id="{204D30A9-1635-4C66-A4BB-328442A09D77}" type="datetimeFigureOut">
              <a:rPr lang="en-CA" smtClean="0"/>
              <a:t>2023-10-25</a:t>
            </a:fld>
            <a:endParaRPr lang="en-CA"/>
          </a:p>
        </p:txBody>
      </p:sp>
      <p:sp>
        <p:nvSpPr>
          <p:cNvPr id="5" name="Footer Placeholder 4">
            <a:extLst>
              <a:ext uri="{FF2B5EF4-FFF2-40B4-BE49-F238E27FC236}">
                <a16:creationId xmlns:a16="http://schemas.microsoft.com/office/drawing/2014/main" id="{B1DBCA74-7FD5-4752-8CC2-1A28734D221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20D7F8D-23BF-4B89-B65B-CC2FDBFE7A9B}"/>
              </a:ext>
            </a:extLst>
          </p:cNvPr>
          <p:cNvSpPr>
            <a:spLocks noGrp="1"/>
          </p:cNvSpPr>
          <p:nvPr>
            <p:ph type="sldNum" sz="quarter" idx="12"/>
          </p:nvPr>
        </p:nvSpPr>
        <p:spPr/>
        <p:txBody>
          <a:bodyPr/>
          <a:lstStyle/>
          <a:p>
            <a:fld id="{3647BFC2-88AB-4B80-802A-A3EC411858C6}" type="slidenum">
              <a:rPr lang="en-CA" smtClean="0"/>
              <a:t>‹#›</a:t>
            </a:fld>
            <a:endParaRPr lang="en-CA"/>
          </a:p>
        </p:txBody>
      </p:sp>
    </p:spTree>
    <p:extLst>
      <p:ext uri="{BB962C8B-B14F-4D97-AF65-F5344CB8AC3E}">
        <p14:creationId xmlns:p14="http://schemas.microsoft.com/office/powerpoint/2010/main" val="3339869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EEFFFE-FDB1-4D1A-9B7B-AB024F01CDA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AC70AD88-DDEA-42B5-A7CE-32571CF68FF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CB6721C-FE4C-4EB8-9804-25D9538CFB03}"/>
              </a:ext>
            </a:extLst>
          </p:cNvPr>
          <p:cNvSpPr>
            <a:spLocks noGrp="1"/>
          </p:cNvSpPr>
          <p:nvPr>
            <p:ph type="dt" sz="half" idx="10"/>
          </p:nvPr>
        </p:nvSpPr>
        <p:spPr/>
        <p:txBody>
          <a:bodyPr/>
          <a:lstStyle/>
          <a:p>
            <a:fld id="{204D30A9-1635-4C66-A4BB-328442A09D77}" type="datetimeFigureOut">
              <a:rPr lang="en-CA" smtClean="0"/>
              <a:t>2023-10-25</a:t>
            </a:fld>
            <a:endParaRPr lang="en-CA"/>
          </a:p>
        </p:txBody>
      </p:sp>
      <p:sp>
        <p:nvSpPr>
          <p:cNvPr id="5" name="Footer Placeholder 4">
            <a:extLst>
              <a:ext uri="{FF2B5EF4-FFF2-40B4-BE49-F238E27FC236}">
                <a16:creationId xmlns:a16="http://schemas.microsoft.com/office/drawing/2014/main" id="{D0602D52-847F-465D-9113-434402C1405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942BB67-129B-4765-B552-AAAAEC0390DA}"/>
              </a:ext>
            </a:extLst>
          </p:cNvPr>
          <p:cNvSpPr>
            <a:spLocks noGrp="1"/>
          </p:cNvSpPr>
          <p:nvPr>
            <p:ph type="sldNum" sz="quarter" idx="12"/>
          </p:nvPr>
        </p:nvSpPr>
        <p:spPr/>
        <p:txBody>
          <a:bodyPr/>
          <a:lstStyle/>
          <a:p>
            <a:fld id="{3647BFC2-88AB-4B80-802A-A3EC411858C6}" type="slidenum">
              <a:rPr lang="en-CA" smtClean="0"/>
              <a:t>‹#›</a:t>
            </a:fld>
            <a:endParaRPr lang="en-CA"/>
          </a:p>
        </p:txBody>
      </p:sp>
    </p:spTree>
    <p:extLst>
      <p:ext uri="{BB962C8B-B14F-4D97-AF65-F5344CB8AC3E}">
        <p14:creationId xmlns:p14="http://schemas.microsoft.com/office/powerpoint/2010/main" val="1292087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1F068-E7CA-4B0C-9C91-37CA7B7B54AF}"/>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5F3B1411-2BBA-492E-B194-50DA45038F1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2E9E4F0-9199-444A-98D9-52D5FC9A7303}"/>
              </a:ext>
            </a:extLst>
          </p:cNvPr>
          <p:cNvSpPr>
            <a:spLocks noGrp="1"/>
          </p:cNvSpPr>
          <p:nvPr>
            <p:ph type="dt" sz="half" idx="10"/>
          </p:nvPr>
        </p:nvSpPr>
        <p:spPr/>
        <p:txBody>
          <a:bodyPr/>
          <a:lstStyle/>
          <a:p>
            <a:fld id="{204D30A9-1635-4C66-A4BB-328442A09D77}" type="datetimeFigureOut">
              <a:rPr lang="en-CA" smtClean="0"/>
              <a:t>2023-10-25</a:t>
            </a:fld>
            <a:endParaRPr lang="en-CA"/>
          </a:p>
        </p:txBody>
      </p:sp>
      <p:sp>
        <p:nvSpPr>
          <p:cNvPr id="5" name="Footer Placeholder 4">
            <a:extLst>
              <a:ext uri="{FF2B5EF4-FFF2-40B4-BE49-F238E27FC236}">
                <a16:creationId xmlns:a16="http://schemas.microsoft.com/office/drawing/2014/main" id="{D14B18D3-07E9-4707-A0F6-0A656718C6F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F3ED64B-62CE-42A8-9CDF-A370E2029ACE}"/>
              </a:ext>
            </a:extLst>
          </p:cNvPr>
          <p:cNvSpPr>
            <a:spLocks noGrp="1"/>
          </p:cNvSpPr>
          <p:nvPr>
            <p:ph type="sldNum" sz="quarter" idx="12"/>
          </p:nvPr>
        </p:nvSpPr>
        <p:spPr/>
        <p:txBody>
          <a:bodyPr/>
          <a:lstStyle/>
          <a:p>
            <a:fld id="{3647BFC2-88AB-4B80-802A-A3EC411858C6}" type="slidenum">
              <a:rPr lang="en-CA" smtClean="0"/>
              <a:t>‹#›</a:t>
            </a:fld>
            <a:endParaRPr lang="en-CA"/>
          </a:p>
        </p:txBody>
      </p:sp>
    </p:spTree>
    <p:extLst>
      <p:ext uri="{BB962C8B-B14F-4D97-AF65-F5344CB8AC3E}">
        <p14:creationId xmlns:p14="http://schemas.microsoft.com/office/powerpoint/2010/main" val="1328287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7CDBA-76A8-4B4B-9001-35396F9A78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AB667278-21B1-4A7F-B93A-D650A4A33B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C33312E-2ACF-4510-B60F-5D3DF975FCAE}"/>
              </a:ext>
            </a:extLst>
          </p:cNvPr>
          <p:cNvSpPr>
            <a:spLocks noGrp="1"/>
          </p:cNvSpPr>
          <p:nvPr>
            <p:ph type="dt" sz="half" idx="10"/>
          </p:nvPr>
        </p:nvSpPr>
        <p:spPr/>
        <p:txBody>
          <a:bodyPr/>
          <a:lstStyle/>
          <a:p>
            <a:fld id="{204D30A9-1635-4C66-A4BB-328442A09D77}" type="datetimeFigureOut">
              <a:rPr lang="en-CA" smtClean="0"/>
              <a:t>2023-10-25</a:t>
            </a:fld>
            <a:endParaRPr lang="en-CA"/>
          </a:p>
        </p:txBody>
      </p:sp>
      <p:sp>
        <p:nvSpPr>
          <p:cNvPr id="5" name="Footer Placeholder 4">
            <a:extLst>
              <a:ext uri="{FF2B5EF4-FFF2-40B4-BE49-F238E27FC236}">
                <a16:creationId xmlns:a16="http://schemas.microsoft.com/office/drawing/2014/main" id="{A3281901-76D8-48C7-9199-18564D5BE83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0FE2549-57A2-4D99-916F-C22BC7BACB24}"/>
              </a:ext>
            </a:extLst>
          </p:cNvPr>
          <p:cNvSpPr>
            <a:spLocks noGrp="1"/>
          </p:cNvSpPr>
          <p:nvPr>
            <p:ph type="sldNum" sz="quarter" idx="12"/>
          </p:nvPr>
        </p:nvSpPr>
        <p:spPr/>
        <p:txBody>
          <a:bodyPr/>
          <a:lstStyle/>
          <a:p>
            <a:fld id="{3647BFC2-88AB-4B80-802A-A3EC411858C6}" type="slidenum">
              <a:rPr lang="en-CA" smtClean="0"/>
              <a:t>‹#›</a:t>
            </a:fld>
            <a:endParaRPr lang="en-CA"/>
          </a:p>
        </p:txBody>
      </p:sp>
    </p:spTree>
    <p:extLst>
      <p:ext uri="{BB962C8B-B14F-4D97-AF65-F5344CB8AC3E}">
        <p14:creationId xmlns:p14="http://schemas.microsoft.com/office/powerpoint/2010/main" val="3650703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B00A3-86BF-47AE-B15D-44F1FF2C044D}"/>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E8850CB-27DE-4B75-B173-9837EA9DF7B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AA07B6B8-F929-4389-917D-F804BA98736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B196CF4F-65C6-4E16-9527-698094D6A1C4}"/>
              </a:ext>
            </a:extLst>
          </p:cNvPr>
          <p:cNvSpPr>
            <a:spLocks noGrp="1"/>
          </p:cNvSpPr>
          <p:nvPr>
            <p:ph type="dt" sz="half" idx="10"/>
          </p:nvPr>
        </p:nvSpPr>
        <p:spPr/>
        <p:txBody>
          <a:bodyPr/>
          <a:lstStyle/>
          <a:p>
            <a:fld id="{204D30A9-1635-4C66-A4BB-328442A09D77}" type="datetimeFigureOut">
              <a:rPr lang="en-CA" smtClean="0"/>
              <a:t>2023-10-25</a:t>
            </a:fld>
            <a:endParaRPr lang="en-CA"/>
          </a:p>
        </p:txBody>
      </p:sp>
      <p:sp>
        <p:nvSpPr>
          <p:cNvPr id="6" name="Footer Placeholder 5">
            <a:extLst>
              <a:ext uri="{FF2B5EF4-FFF2-40B4-BE49-F238E27FC236}">
                <a16:creationId xmlns:a16="http://schemas.microsoft.com/office/drawing/2014/main" id="{2826E3D2-15B8-4C19-9A7D-7A9D89077BA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B2E856D0-DB30-41FF-9970-DE5E5EC1C539}"/>
              </a:ext>
            </a:extLst>
          </p:cNvPr>
          <p:cNvSpPr>
            <a:spLocks noGrp="1"/>
          </p:cNvSpPr>
          <p:nvPr>
            <p:ph type="sldNum" sz="quarter" idx="12"/>
          </p:nvPr>
        </p:nvSpPr>
        <p:spPr/>
        <p:txBody>
          <a:bodyPr/>
          <a:lstStyle/>
          <a:p>
            <a:fld id="{3647BFC2-88AB-4B80-802A-A3EC411858C6}" type="slidenum">
              <a:rPr lang="en-CA" smtClean="0"/>
              <a:t>‹#›</a:t>
            </a:fld>
            <a:endParaRPr lang="en-CA"/>
          </a:p>
        </p:txBody>
      </p:sp>
    </p:spTree>
    <p:extLst>
      <p:ext uri="{BB962C8B-B14F-4D97-AF65-F5344CB8AC3E}">
        <p14:creationId xmlns:p14="http://schemas.microsoft.com/office/powerpoint/2010/main" val="258915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0FE2-C990-48A6-8B12-1E687F9292B3}"/>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C061C77D-84CF-4E90-B00F-2956603A74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52B2B00-58F9-4747-B5BC-C236273A8CC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274056C7-2557-430F-8F3F-EA33A3DED4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DC02952-049C-4034-A4B4-A731F21BE42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30CE2653-CE7C-4FE2-83D7-B46A6C2BF2CC}"/>
              </a:ext>
            </a:extLst>
          </p:cNvPr>
          <p:cNvSpPr>
            <a:spLocks noGrp="1"/>
          </p:cNvSpPr>
          <p:nvPr>
            <p:ph type="dt" sz="half" idx="10"/>
          </p:nvPr>
        </p:nvSpPr>
        <p:spPr/>
        <p:txBody>
          <a:bodyPr/>
          <a:lstStyle/>
          <a:p>
            <a:fld id="{204D30A9-1635-4C66-A4BB-328442A09D77}" type="datetimeFigureOut">
              <a:rPr lang="en-CA" smtClean="0"/>
              <a:t>2023-10-25</a:t>
            </a:fld>
            <a:endParaRPr lang="en-CA"/>
          </a:p>
        </p:txBody>
      </p:sp>
      <p:sp>
        <p:nvSpPr>
          <p:cNvPr id="8" name="Footer Placeholder 7">
            <a:extLst>
              <a:ext uri="{FF2B5EF4-FFF2-40B4-BE49-F238E27FC236}">
                <a16:creationId xmlns:a16="http://schemas.microsoft.com/office/drawing/2014/main" id="{D2FF26C5-86C5-4AA4-8087-860F85C0D898}"/>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159221AE-1908-438A-A3BE-8F8FDF0FEC48}"/>
              </a:ext>
            </a:extLst>
          </p:cNvPr>
          <p:cNvSpPr>
            <a:spLocks noGrp="1"/>
          </p:cNvSpPr>
          <p:nvPr>
            <p:ph type="sldNum" sz="quarter" idx="12"/>
          </p:nvPr>
        </p:nvSpPr>
        <p:spPr/>
        <p:txBody>
          <a:bodyPr/>
          <a:lstStyle/>
          <a:p>
            <a:fld id="{3647BFC2-88AB-4B80-802A-A3EC411858C6}" type="slidenum">
              <a:rPr lang="en-CA" smtClean="0"/>
              <a:t>‹#›</a:t>
            </a:fld>
            <a:endParaRPr lang="en-CA"/>
          </a:p>
        </p:txBody>
      </p:sp>
    </p:spTree>
    <p:extLst>
      <p:ext uri="{BB962C8B-B14F-4D97-AF65-F5344CB8AC3E}">
        <p14:creationId xmlns:p14="http://schemas.microsoft.com/office/powerpoint/2010/main" val="1121392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78B1E-7306-4356-9C1C-0A08AC58F78B}"/>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B2B0904C-7706-4DCD-9B7E-40EBF651792C}"/>
              </a:ext>
            </a:extLst>
          </p:cNvPr>
          <p:cNvSpPr>
            <a:spLocks noGrp="1"/>
          </p:cNvSpPr>
          <p:nvPr>
            <p:ph type="dt" sz="half" idx="10"/>
          </p:nvPr>
        </p:nvSpPr>
        <p:spPr/>
        <p:txBody>
          <a:bodyPr/>
          <a:lstStyle/>
          <a:p>
            <a:fld id="{204D30A9-1635-4C66-A4BB-328442A09D77}" type="datetimeFigureOut">
              <a:rPr lang="en-CA" smtClean="0"/>
              <a:t>2023-10-25</a:t>
            </a:fld>
            <a:endParaRPr lang="en-CA"/>
          </a:p>
        </p:txBody>
      </p:sp>
      <p:sp>
        <p:nvSpPr>
          <p:cNvPr id="4" name="Footer Placeholder 3">
            <a:extLst>
              <a:ext uri="{FF2B5EF4-FFF2-40B4-BE49-F238E27FC236}">
                <a16:creationId xmlns:a16="http://schemas.microsoft.com/office/drawing/2014/main" id="{6CE8A8B5-584D-41D7-BDC0-959D3FA14E54}"/>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16341690-F0BB-4822-814E-5EC8846967C7}"/>
              </a:ext>
            </a:extLst>
          </p:cNvPr>
          <p:cNvSpPr>
            <a:spLocks noGrp="1"/>
          </p:cNvSpPr>
          <p:nvPr>
            <p:ph type="sldNum" sz="quarter" idx="12"/>
          </p:nvPr>
        </p:nvSpPr>
        <p:spPr/>
        <p:txBody>
          <a:bodyPr/>
          <a:lstStyle/>
          <a:p>
            <a:fld id="{3647BFC2-88AB-4B80-802A-A3EC411858C6}" type="slidenum">
              <a:rPr lang="en-CA" smtClean="0"/>
              <a:t>‹#›</a:t>
            </a:fld>
            <a:endParaRPr lang="en-CA"/>
          </a:p>
        </p:txBody>
      </p:sp>
    </p:spTree>
    <p:extLst>
      <p:ext uri="{BB962C8B-B14F-4D97-AF65-F5344CB8AC3E}">
        <p14:creationId xmlns:p14="http://schemas.microsoft.com/office/powerpoint/2010/main" val="715972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83596C-FEEA-4E98-9969-52EDA5AB0E6F}"/>
              </a:ext>
            </a:extLst>
          </p:cNvPr>
          <p:cNvSpPr>
            <a:spLocks noGrp="1"/>
          </p:cNvSpPr>
          <p:nvPr>
            <p:ph type="dt" sz="half" idx="10"/>
          </p:nvPr>
        </p:nvSpPr>
        <p:spPr/>
        <p:txBody>
          <a:bodyPr/>
          <a:lstStyle/>
          <a:p>
            <a:fld id="{204D30A9-1635-4C66-A4BB-328442A09D77}" type="datetimeFigureOut">
              <a:rPr lang="en-CA" smtClean="0"/>
              <a:t>2023-10-25</a:t>
            </a:fld>
            <a:endParaRPr lang="en-CA"/>
          </a:p>
        </p:txBody>
      </p:sp>
      <p:sp>
        <p:nvSpPr>
          <p:cNvPr id="3" name="Footer Placeholder 2">
            <a:extLst>
              <a:ext uri="{FF2B5EF4-FFF2-40B4-BE49-F238E27FC236}">
                <a16:creationId xmlns:a16="http://schemas.microsoft.com/office/drawing/2014/main" id="{17A5E21C-38CE-4FAF-8031-F4952E6BE7D9}"/>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FFC1E707-9274-4460-91F4-095E310F78B2}"/>
              </a:ext>
            </a:extLst>
          </p:cNvPr>
          <p:cNvSpPr>
            <a:spLocks noGrp="1"/>
          </p:cNvSpPr>
          <p:nvPr>
            <p:ph type="sldNum" sz="quarter" idx="12"/>
          </p:nvPr>
        </p:nvSpPr>
        <p:spPr/>
        <p:txBody>
          <a:bodyPr/>
          <a:lstStyle/>
          <a:p>
            <a:fld id="{3647BFC2-88AB-4B80-802A-A3EC411858C6}" type="slidenum">
              <a:rPr lang="en-CA" smtClean="0"/>
              <a:t>‹#›</a:t>
            </a:fld>
            <a:endParaRPr lang="en-CA"/>
          </a:p>
        </p:txBody>
      </p:sp>
    </p:spTree>
    <p:extLst>
      <p:ext uri="{BB962C8B-B14F-4D97-AF65-F5344CB8AC3E}">
        <p14:creationId xmlns:p14="http://schemas.microsoft.com/office/powerpoint/2010/main" val="1589491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F64BD-1E0E-4B80-9C26-94BE4382E8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367D868D-8C22-46BD-A6EE-8CC77612E9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D18C2827-A873-421C-ABC4-7AFE73387F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65F4C0D-45F1-4E4C-94A4-B22F808F67DB}"/>
              </a:ext>
            </a:extLst>
          </p:cNvPr>
          <p:cNvSpPr>
            <a:spLocks noGrp="1"/>
          </p:cNvSpPr>
          <p:nvPr>
            <p:ph type="dt" sz="half" idx="10"/>
          </p:nvPr>
        </p:nvSpPr>
        <p:spPr/>
        <p:txBody>
          <a:bodyPr/>
          <a:lstStyle/>
          <a:p>
            <a:fld id="{204D30A9-1635-4C66-A4BB-328442A09D77}" type="datetimeFigureOut">
              <a:rPr lang="en-CA" smtClean="0"/>
              <a:t>2023-10-25</a:t>
            </a:fld>
            <a:endParaRPr lang="en-CA"/>
          </a:p>
        </p:txBody>
      </p:sp>
      <p:sp>
        <p:nvSpPr>
          <p:cNvPr id="6" name="Footer Placeholder 5">
            <a:extLst>
              <a:ext uri="{FF2B5EF4-FFF2-40B4-BE49-F238E27FC236}">
                <a16:creationId xmlns:a16="http://schemas.microsoft.com/office/drawing/2014/main" id="{4A3DC996-DCDD-497C-9839-C369A0EB8FA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7163926-506C-44B3-9238-D759D98A8C82}"/>
              </a:ext>
            </a:extLst>
          </p:cNvPr>
          <p:cNvSpPr>
            <a:spLocks noGrp="1"/>
          </p:cNvSpPr>
          <p:nvPr>
            <p:ph type="sldNum" sz="quarter" idx="12"/>
          </p:nvPr>
        </p:nvSpPr>
        <p:spPr/>
        <p:txBody>
          <a:bodyPr/>
          <a:lstStyle/>
          <a:p>
            <a:fld id="{3647BFC2-88AB-4B80-802A-A3EC411858C6}" type="slidenum">
              <a:rPr lang="en-CA" smtClean="0"/>
              <a:t>‹#›</a:t>
            </a:fld>
            <a:endParaRPr lang="en-CA"/>
          </a:p>
        </p:txBody>
      </p:sp>
    </p:spTree>
    <p:extLst>
      <p:ext uri="{BB962C8B-B14F-4D97-AF65-F5344CB8AC3E}">
        <p14:creationId xmlns:p14="http://schemas.microsoft.com/office/powerpoint/2010/main" val="471908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2F513-E428-4D4D-9981-1202B344FA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25AF0E7D-62CC-4212-850B-759B3A3556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64B0AF62-B7A6-4782-917C-CD82AB2EB3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97F97FD-B36E-4004-892D-1758C6C41416}"/>
              </a:ext>
            </a:extLst>
          </p:cNvPr>
          <p:cNvSpPr>
            <a:spLocks noGrp="1"/>
          </p:cNvSpPr>
          <p:nvPr>
            <p:ph type="dt" sz="half" idx="10"/>
          </p:nvPr>
        </p:nvSpPr>
        <p:spPr/>
        <p:txBody>
          <a:bodyPr/>
          <a:lstStyle/>
          <a:p>
            <a:fld id="{204D30A9-1635-4C66-A4BB-328442A09D77}" type="datetimeFigureOut">
              <a:rPr lang="en-CA" smtClean="0"/>
              <a:t>2023-10-25</a:t>
            </a:fld>
            <a:endParaRPr lang="en-CA"/>
          </a:p>
        </p:txBody>
      </p:sp>
      <p:sp>
        <p:nvSpPr>
          <p:cNvPr id="6" name="Footer Placeholder 5">
            <a:extLst>
              <a:ext uri="{FF2B5EF4-FFF2-40B4-BE49-F238E27FC236}">
                <a16:creationId xmlns:a16="http://schemas.microsoft.com/office/drawing/2014/main" id="{FC29FE00-E75E-4D27-9F7B-316FF4D4641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318E2F6B-1F5E-45DA-9CA5-E14C8C7DEDD1}"/>
              </a:ext>
            </a:extLst>
          </p:cNvPr>
          <p:cNvSpPr>
            <a:spLocks noGrp="1"/>
          </p:cNvSpPr>
          <p:nvPr>
            <p:ph type="sldNum" sz="quarter" idx="12"/>
          </p:nvPr>
        </p:nvSpPr>
        <p:spPr/>
        <p:txBody>
          <a:bodyPr/>
          <a:lstStyle/>
          <a:p>
            <a:fld id="{3647BFC2-88AB-4B80-802A-A3EC411858C6}" type="slidenum">
              <a:rPr lang="en-CA" smtClean="0"/>
              <a:t>‹#›</a:t>
            </a:fld>
            <a:endParaRPr lang="en-CA"/>
          </a:p>
        </p:txBody>
      </p:sp>
    </p:spTree>
    <p:extLst>
      <p:ext uri="{BB962C8B-B14F-4D97-AF65-F5344CB8AC3E}">
        <p14:creationId xmlns:p14="http://schemas.microsoft.com/office/powerpoint/2010/main" val="310327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0ACA9B-F45F-4F97-85C9-5EB9755D73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23C443FE-F066-4E1F-823C-3876C7C5AB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92C6AAC-4FA4-4A25-A304-D916D76C5D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4D30A9-1635-4C66-A4BB-328442A09D77}" type="datetimeFigureOut">
              <a:rPr lang="en-CA" smtClean="0"/>
              <a:t>2023-10-25</a:t>
            </a:fld>
            <a:endParaRPr lang="en-CA"/>
          </a:p>
        </p:txBody>
      </p:sp>
      <p:sp>
        <p:nvSpPr>
          <p:cNvPr id="5" name="Footer Placeholder 4">
            <a:extLst>
              <a:ext uri="{FF2B5EF4-FFF2-40B4-BE49-F238E27FC236}">
                <a16:creationId xmlns:a16="http://schemas.microsoft.com/office/drawing/2014/main" id="{11828D50-FF54-4637-A6CD-01D678D8A7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86FA0C1A-C032-46AC-85FE-8B31C09002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47BFC2-88AB-4B80-802A-A3EC411858C6}" type="slidenum">
              <a:rPr lang="en-CA" smtClean="0"/>
              <a:t>‹#›</a:t>
            </a:fld>
            <a:endParaRPr lang="en-CA"/>
          </a:p>
        </p:txBody>
      </p:sp>
    </p:spTree>
    <p:extLst>
      <p:ext uri="{BB962C8B-B14F-4D97-AF65-F5344CB8AC3E}">
        <p14:creationId xmlns:p14="http://schemas.microsoft.com/office/powerpoint/2010/main" val="2876691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w3schools.com/tags/ref_httpmethods.asp"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www.smashingmagazine.com/2018/06/placeholder-attribute/"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www.nngroup.com/articles/form-design-placeholders/"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stackoverflow.com/a/19340317"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html5pattern.com/"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html5pattern.com/"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s://docs.github.com/en/pages/getting-started-with-github-pages/creating-a-github-pages-site"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www.pngall.com/server-png" TargetMode="External"/><Relationship Id="rId7" Type="http://schemas.openxmlformats.org/officeDocument/2006/relationships/hyperlink" Target="https://creativecommons.org/licenses/by-nc-sa/3.0/"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technofaq.org/posts/2015/11/computer-rentals-are-an-essential-for-startup-firms/" TargetMode="External"/><Relationship Id="rId5" Type="http://schemas.openxmlformats.org/officeDocument/2006/relationships/image" Target="../media/image2.png"/><Relationship Id="rId4" Type="http://schemas.openxmlformats.org/officeDocument/2006/relationships/hyperlink" Target="https://creativecommons.org/licenses/by-nc/3.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81D7D-ABDE-467C-BA62-CDE8F1BC524F}"/>
              </a:ext>
            </a:extLst>
          </p:cNvPr>
          <p:cNvSpPr>
            <a:spLocks noGrp="1"/>
          </p:cNvSpPr>
          <p:nvPr>
            <p:ph type="ctrTitle"/>
          </p:nvPr>
        </p:nvSpPr>
        <p:spPr>
          <a:xfrm>
            <a:off x="1524000" y="1579563"/>
            <a:ext cx="9144000" cy="2387600"/>
          </a:xfrm>
        </p:spPr>
        <p:txBody>
          <a:bodyPr/>
          <a:lstStyle/>
          <a:p>
            <a:r>
              <a:rPr lang="en-CA" dirty="0"/>
              <a:t>Web Development 2</a:t>
            </a:r>
          </a:p>
        </p:txBody>
      </p:sp>
    </p:spTree>
    <p:extLst>
      <p:ext uri="{BB962C8B-B14F-4D97-AF65-F5344CB8AC3E}">
        <p14:creationId xmlns:p14="http://schemas.microsoft.com/office/powerpoint/2010/main" val="8499944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F29E4-6186-9544-801B-2BB4233773A1}"/>
              </a:ext>
            </a:extLst>
          </p:cNvPr>
          <p:cNvSpPr>
            <a:spLocks noGrp="1"/>
          </p:cNvSpPr>
          <p:nvPr>
            <p:ph type="title"/>
          </p:nvPr>
        </p:nvSpPr>
        <p:spPr/>
        <p:txBody>
          <a:bodyPr/>
          <a:lstStyle/>
          <a:p>
            <a:r>
              <a:rPr lang="en-US" dirty="0"/>
              <a:t>Form Tag</a:t>
            </a:r>
          </a:p>
        </p:txBody>
      </p:sp>
      <p:sp>
        <p:nvSpPr>
          <p:cNvPr id="3" name="Content Placeholder 2">
            <a:extLst>
              <a:ext uri="{FF2B5EF4-FFF2-40B4-BE49-F238E27FC236}">
                <a16:creationId xmlns:a16="http://schemas.microsoft.com/office/drawing/2014/main" id="{EC8F645A-8834-6A4B-9C53-FF5CA859576D}"/>
              </a:ext>
            </a:extLst>
          </p:cNvPr>
          <p:cNvSpPr>
            <a:spLocks noGrp="1"/>
          </p:cNvSpPr>
          <p:nvPr>
            <p:ph idx="1"/>
          </p:nvPr>
        </p:nvSpPr>
        <p:spPr>
          <a:xfrm>
            <a:off x="838200" y="1690688"/>
            <a:ext cx="10515600" cy="4938711"/>
          </a:xfrm>
        </p:spPr>
        <p:txBody>
          <a:bodyPr>
            <a:normAutofit fontScale="92500" lnSpcReduction="10000"/>
          </a:bodyPr>
          <a:lstStyle/>
          <a:p>
            <a:r>
              <a:rPr lang="en-US" dirty="0"/>
              <a:t>The form tag wraps form elements and enables the sending of data inputted into a form to a web server</a:t>
            </a:r>
          </a:p>
          <a:p>
            <a:r>
              <a:rPr lang="en-US" dirty="0"/>
              <a:t>The form tag can include the following attributes:</a:t>
            </a:r>
          </a:p>
          <a:p>
            <a:pPr lvl="1"/>
            <a:r>
              <a:rPr lang="en-US" dirty="0"/>
              <a:t>action</a:t>
            </a:r>
          </a:p>
          <a:p>
            <a:pPr lvl="2"/>
            <a:r>
              <a:rPr lang="en-CA" dirty="0"/>
              <a:t>The location of the form processing file</a:t>
            </a:r>
          </a:p>
          <a:p>
            <a:pPr lvl="3"/>
            <a:r>
              <a:rPr lang="en-CA" dirty="0"/>
              <a:t>Form processing is usually done on the server side</a:t>
            </a:r>
          </a:p>
          <a:p>
            <a:pPr lvl="4"/>
            <a:r>
              <a:rPr lang="en-CA" dirty="0"/>
              <a:t>Form processing will be covered in PHP</a:t>
            </a:r>
          </a:p>
          <a:p>
            <a:pPr lvl="3"/>
            <a:r>
              <a:rPr lang="en-CA" dirty="0"/>
              <a:t>Not all forms require submission to a server</a:t>
            </a:r>
          </a:p>
          <a:p>
            <a:pPr lvl="1"/>
            <a:r>
              <a:rPr lang="en-CA" dirty="0"/>
              <a:t>method</a:t>
            </a:r>
          </a:p>
          <a:p>
            <a:pPr lvl="2"/>
            <a:r>
              <a:rPr lang="en-CA" dirty="0"/>
              <a:t>Determines how the data is sent from the client to the server</a:t>
            </a:r>
          </a:p>
          <a:p>
            <a:pPr lvl="3"/>
            <a:r>
              <a:rPr lang="en-CA" dirty="0"/>
              <a:t>The values are:</a:t>
            </a:r>
          </a:p>
          <a:p>
            <a:pPr lvl="4"/>
            <a:r>
              <a:rPr lang="en-CA" dirty="0"/>
              <a:t>get (useful for search forms)</a:t>
            </a:r>
          </a:p>
          <a:p>
            <a:pPr lvl="4"/>
            <a:r>
              <a:rPr lang="en-CA" dirty="0"/>
              <a:t>post (the most common method for most forms)</a:t>
            </a:r>
          </a:p>
          <a:p>
            <a:pPr lvl="1"/>
            <a:r>
              <a:rPr lang="en-CA" dirty="0"/>
              <a:t>name</a:t>
            </a:r>
          </a:p>
          <a:p>
            <a:pPr lvl="2"/>
            <a:r>
              <a:rPr lang="en-CA" dirty="0"/>
              <a:t>Provides a way to identify the form to the server</a:t>
            </a:r>
          </a:p>
          <a:p>
            <a:pPr marL="457200" lvl="1" indent="0">
              <a:buNone/>
            </a:pPr>
            <a:endParaRPr lang="en-CA" dirty="0"/>
          </a:p>
          <a:p>
            <a:pPr lvl="1"/>
            <a:endParaRPr lang="en-US" dirty="0"/>
          </a:p>
        </p:txBody>
      </p:sp>
    </p:spTree>
    <p:extLst>
      <p:ext uri="{BB962C8B-B14F-4D97-AF65-F5344CB8AC3E}">
        <p14:creationId xmlns:p14="http://schemas.microsoft.com/office/powerpoint/2010/main" val="1341416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F29E4-6186-9544-801B-2BB4233773A1}"/>
              </a:ext>
            </a:extLst>
          </p:cNvPr>
          <p:cNvSpPr>
            <a:spLocks noGrp="1"/>
          </p:cNvSpPr>
          <p:nvPr>
            <p:ph type="title"/>
          </p:nvPr>
        </p:nvSpPr>
        <p:spPr/>
        <p:txBody>
          <a:bodyPr/>
          <a:lstStyle/>
          <a:p>
            <a:r>
              <a:rPr lang="en-US" dirty="0"/>
              <a:t>Form Tag</a:t>
            </a:r>
          </a:p>
        </p:txBody>
      </p:sp>
      <p:sp>
        <p:nvSpPr>
          <p:cNvPr id="6" name="Rectangle 5">
            <a:extLst>
              <a:ext uri="{FF2B5EF4-FFF2-40B4-BE49-F238E27FC236}">
                <a16:creationId xmlns:a16="http://schemas.microsoft.com/office/drawing/2014/main" id="{3DBE5B10-0490-0A47-8ABF-5C8DA1E1F4EA}"/>
              </a:ext>
            </a:extLst>
          </p:cNvPr>
          <p:cNvSpPr/>
          <p:nvPr/>
        </p:nvSpPr>
        <p:spPr>
          <a:xfrm>
            <a:off x="1181100" y="4229100"/>
            <a:ext cx="9652000" cy="1384995"/>
          </a:xfrm>
          <a:prstGeom prst="rect">
            <a:avLst/>
          </a:prstGeom>
          <a:solidFill>
            <a:schemeClr val="tx1"/>
          </a:solidFill>
        </p:spPr>
        <p:txBody>
          <a:bodyPr wrap="square">
            <a:spAutoFit/>
          </a:bodyPr>
          <a:lstStyle/>
          <a:p>
            <a:r>
              <a:rPr lang="en-CA" sz="2800" dirty="0">
                <a:solidFill>
                  <a:srgbClr val="808080"/>
                </a:solidFill>
                <a:latin typeface="Menlo" panose="020B0609030804020204" pitchFamily="49" charset="0"/>
              </a:rPr>
              <a:t>&lt;</a:t>
            </a:r>
            <a:r>
              <a:rPr lang="en-CA" sz="2800" dirty="0">
                <a:solidFill>
                  <a:srgbClr val="569CD6"/>
                </a:solidFill>
                <a:latin typeface="Menlo" panose="020B0609030804020204" pitchFamily="49" charset="0"/>
              </a:rPr>
              <a:t>form</a:t>
            </a:r>
            <a:r>
              <a:rPr lang="en-CA" sz="2800" dirty="0">
                <a:solidFill>
                  <a:srgbClr val="D4D4D4"/>
                </a:solidFill>
                <a:latin typeface="Menlo" panose="020B0609030804020204" pitchFamily="49" charset="0"/>
              </a:rPr>
              <a:t> </a:t>
            </a:r>
            <a:r>
              <a:rPr lang="en-CA" sz="2800" dirty="0">
                <a:solidFill>
                  <a:srgbClr val="9CDCFE"/>
                </a:solidFill>
                <a:latin typeface="Menlo" panose="020B0609030804020204" pitchFamily="49" charset="0"/>
              </a:rPr>
              <a:t>action</a:t>
            </a:r>
            <a:r>
              <a:rPr lang="en-CA" sz="2800" dirty="0">
                <a:solidFill>
                  <a:srgbClr val="D4D4D4"/>
                </a:solidFill>
                <a:latin typeface="Menlo" panose="020B0609030804020204" pitchFamily="49" charset="0"/>
              </a:rPr>
              <a:t>=</a:t>
            </a:r>
            <a:r>
              <a:rPr lang="en-CA" sz="2800" dirty="0">
                <a:solidFill>
                  <a:srgbClr val="CE9178"/>
                </a:solidFill>
                <a:latin typeface="Menlo" panose="020B0609030804020204" pitchFamily="49" charset="0"/>
              </a:rPr>
              <a:t>"</a:t>
            </a:r>
            <a:r>
              <a:rPr lang="en-CA" sz="2800" dirty="0" err="1">
                <a:solidFill>
                  <a:srgbClr val="CE9178"/>
                </a:solidFill>
                <a:latin typeface="Menlo" panose="020B0609030804020204" pitchFamily="49" charset="0"/>
              </a:rPr>
              <a:t>processor.php</a:t>
            </a:r>
            <a:r>
              <a:rPr lang="en-CA" sz="2800" dirty="0">
                <a:solidFill>
                  <a:srgbClr val="CE9178"/>
                </a:solidFill>
                <a:latin typeface="Menlo" panose="020B0609030804020204" pitchFamily="49" charset="0"/>
              </a:rPr>
              <a:t>"</a:t>
            </a:r>
            <a:r>
              <a:rPr lang="en-CA" sz="2800" dirty="0">
                <a:solidFill>
                  <a:srgbClr val="D4D4D4"/>
                </a:solidFill>
                <a:latin typeface="Menlo" panose="020B0609030804020204" pitchFamily="49" charset="0"/>
              </a:rPr>
              <a:t> </a:t>
            </a:r>
            <a:r>
              <a:rPr lang="en-CA" sz="2800" dirty="0">
                <a:solidFill>
                  <a:srgbClr val="9CDCFE"/>
                </a:solidFill>
                <a:latin typeface="Menlo" panose="020B0609030804020204" pitchFamily="49" charset="0"/>
              </a:rPr>
              <a:t>method</a:t>
            </a:r>
            <a:r>
              <a:rPr lang="en-CA" sz="2800" dirty="0">
                <a:solidFill>
                  <a:srgbClr val="D4D4D4"/>
                </a:solidFill>
                <a:latin typeface="Menlo" panose="020B0609030804020204" pitchFamily="49" charset="0"/>
              </a:rPr>
              <a:t>=</a:t>
            </a:r>
            <a:r>
              <a:rPr lang="en-CA" sz="2800" dirty="0">
                <a:solidFill>
                  <a:srgbClr val="CE9178"/>
                </a:solidFill>
                <a:latin typeface="Menlo" panose="020B0609030804020204" pitchFamily="49" charset="0"/>
              </a:rPr>
              <a:t>"post"</a:t>
            </a:r>
            <a:r>
              <a:rPr lang="en-CA" sz="2800" dirty="0">
                <a:solidFill>
                  <a:srgbClr val="808080"/>
                </a:solidFill>
                <a:latin typeface="Menlo" panose="020B0609030804020204" pitchFamily="49" charset="0"/>
              </a:rPr>
              <a:t>&gt;</a:t>
            </a:r>
            <a:endParaRPr lang="en-CA" sz="2800" dirty="0">
              <a:solidFill>
                <a:srgbClr val="D4D4D4"/>
              </a:solidFill>
              <a:latin typeface="Menlo" panose="020B0609030804020204" pitchFamily="49" charset="0"/>
            </a:endParaRPr>
          </a:p>
          <a:p>
            <a:r>
              <a:rPr lang="en-CA" sz="2800" dirty="0">
                <a:solidFill>
                  <a:srgbClr val="6A9955"/>
                </a:solidFill>
                <a:latin typeface="Menlo" panose="020B0609030804020204" pitchFamily="49" charset="0"/>
              </a:rPr>
              <a:t>   &lt;!-- Form input elements go here... --&gt;</a:t>
            </a:r>
            <a:endParaRPr lang="en-CA" sz="2800" dirty="0">
              <a:solidFill>
                <a:srgbClr val="D4D4D4"/>
              </a:solidFill>
              <a:latin typeface="Menlo" panose="020B0609030804020204" pitchFamily="49" charset="0"/>
            </a:endParaRPr>
          </a:p>
          <a:p>
            <a:r>
              <a:rPr lang="en-CA" sz="2800" dirty="0">
                <a:solidFill>
                  <a:srgbClr val="808080"/>
                </a:solidFill>
                <a:latin typeface="Menlo" panose="020B0609030804020204" pitchFamily="49" charset="0"/>
              </a:rPr>
              <a:t>&lt;/</a:t>
            </a:r>
            <a:r>
              <a:rPr lang="en-CA" sz="2800" dirty="0">
                <a:solidFill>
                  <a:srgbClr val="569CD6"/>
                </a:solidFill>
                <a:latin typeface="Menlo" panose="020B0609030804020204" pitchFamily="49" charset="0"/>
              </a:rPr>
              <a:t>form</a:t>
            </a:r>
            <a:r>
              <a:rPr lang="en-CA" sz="2800" dirty="0">
                <a:solidFill>
                  <a:srgbClr val="808080"/>
                </a:solidFill>
                <a:latin typeface="Menlo" panose="020B0609030804020204" pitchFamily="49" charset="0"/>
              </a:rPr>
              <a:t>&gt;</a:t>
            </a:r>
            <a:endParaRPr lang="en-CA" sz="2800" b="0" dirty="0">
              <a:solidFill>
                <a:srgbClr val="D4D4D4"/>
              </a:solidFill>
              <a:effectLst/>
              <a:latin typeface="Menlo" panose="020B0609030804020204" pitchFamily="49" charset="0"/>
            </a:endParaRPr>
          </a:p>
        </p:txBody>
      </p:sp>
      <p:sp>
        <p:nvSpPr>
          <p:cNvPr id="7" name="TextBox 6">
            <a:extLst>
              <a:ext uri="{FF2B5EF4-FFF2-40B4-BE49-F238E27FC236}">
                <a16:creationId xmlns:a16="http://schemas.microsoft.com/office/drawing/2014/main" id="{AE53BB57-8F3E-D049-BC31-372D3F2AD782}"/>
              </a:ext>
            </a:extLst>
          </p:cNvPr>
          <p:cNvSpPr txBox="1"/>
          <p:nvPr/>
        </p:nvSpPr>
        <p:spPr>
          <a:xfrm>
            <a:off x="1378203" y="2190395"/>
            <a:ext cx="3765297" cy="646331"/>
          </a:xfrm>
          <a:prstGeom prst="rect">
            <a:avLst/>
          </a:prstGeom>
          <a:noFill/>
          <a:ln>
            <a:solidFill>
              <a:schemeClr val="tx1"/>
            </a:solidFill>
          </a:ln>
        </p:spPr>
        <p:txBody>
          <a:bodyPr wrap="square" rtlCol="0">
            <a:spAutoFit/>
          </a:bodyPr>
          <a:lstStyle/>
          <a:p>
            <a:r>
              <a:rPr lang="en-CA" dirty="0"/>
              <a:t>The action attributes tells the browser where to send the form data</a:t>
            </a:r>
          </a:p>
        </p:txBody>
      </p:sp>
      <p:sp>
        <p:nvSpPr>
          <p:cNvPr id="8" name="Arrow: Right 16">
            <a:extLst>
              <a:ext uri="{FF2B5EF4-FFF2-40B4-BE49-F238E27FC236}">
                <a16:creationId xmlns:a16="http://schemas.microsoft.com/office/drawing/2014/main" id="{8FC794FA-C87D-4E47-8926-D76D36780324}"/>
              </a:ext>
            </a:extLst>
          </p:cNvPr>
          <p:cNvSpPr/>
          <p:nvPr/>
        </p:nvSpPr>
        <p:spPr>
          <a:xfrm rot="2297128">
            <a:off x="3210071" y="3437419"/>
            <a:ext cx="1695484" cy="20016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9" name="Arrow: Right 16">
            <a:extLst>
              <a:ext uri="{FF2B5EF4-FFF2-40B4-BE49-F238E27FC236}">
                <a16:creationId xmlns:a16="http://schemas.microsoft.com/office/drawing/2014/main" id="{F19067C3-1566-1742-98D5-183B23F869AE}"/>
              </a:ext>
            </a:extLst>
          </p:cNvPr>
          <p:cNvSpPr/>
          <p:nvPr/>
        </p:nvSpPr>
        <p:spPr>
          <a:xfrm rot="4189180">
            <a:off x="8747840" y="3461216"/>
            <a:ext cx="1260355" cy="19534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AEC683BA-4062-2C41-AA28-9CC9832EA619}"/>
              </a:ext>
            </a:extLst>
          </p:cNvPr>
          <p:cNvSpPr txBox="1"/>
          <p:nvPr/>
        </p:nvSpPr>
        <p:spPr>
          <a:xfrm>
            <a:off x="7067803" y="2185523"/>
            <a:ext cx="3765297" cy="646331"/>
          </a:xfrm>
          <a:prstGeom prst="rect">
            <a:avLst/>
          </a:prstGeom>
          <a:noFill/>
          <a:ln>
            <a:solidFill>
              <a:schemeClr val="tx1"/>
            </a:solidFill>
          </a:ln>
        </p:spPr>
        <p:txBody>
          <a:bodyPr wrap="square" rtlCol="0">
            <a:spAutoFit/>
          </a:bodyPr>
          <a:lstStyle/>
          <a:p>
            <a:r>
              <a:rPr lang="en-CA" dirty="0"/>
              <a:t>The method element determines how the data is sent to the server. </a:t>
            </a:r>
          </a:p>
        </p:txBody>
      </p:sp>
    </p:spTree>
    <p:extLst>
      <p:ext uri="{BB962C8B-B14F-4D97-AF65-F5344CB8AC3E}">
        <p14:creationId xmlns:p14="http://schemas.microsoft.com/office/powerpoint/2010/main" val="1974420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74E97-37BB-444C-A1EC-99F9B776E2A7}"/>
              </a:ext>
            </a:extLst>
          </p:cNvPr>
          <p:cNvSpPr>
            <a:spLocks noGrp="1"/>
          </p:cNvSpPr>
          <p:nvPr>
            <p:ph type="title"/>
          </p:nvPr>
        </p:nvSpPr>
        <p:spPr/>
        <p:txBody>
          <a:bodyPr/>
          <a:lstStyle/>
          <a:p>
            <a:r>
              <a:rPr lang="en-US" dirty="0"/>
              <a:t>Should I use GET or POST</a:t>
            </a:r>
          </a:p>
        </p:txBody>
      </p:sp>
      <p:sp>
        <p:nvSpPr>
          <p:cNvPr id="3" name="Content Placeholder 2">
            <a:extLst>
              <a:ext uri="{FF2B5EF4-FFF2-40B4-BE49-F238E27FC236}">
                <a16:creationId xmlns:a16="http://schemas.microsoft.com/office/drawing/2014/main" id="{400273C0-6B06-374D-826C-2F6C44EEED93}"/>
              </a:ext>
            </a:extLst>
          </p:cNvPr>
          <p:cNvSpPr>
            <a:spLocks noGrp="1"/>
          </p:cNvSpPr>
          <p:nvPr>
            <p:ph idx="1"/>
          </p:nvPr>
        </p:nvSpPr>
        <p:spPr/>
        <p:txBody>
          <a:bodyPr/>
          <a:lstStyle/>
          <a:p>
            <a:r>
              <a:rPr lang="en-US" dirty="0"/>
              <a:t>Setting the method attribute to “get” means the form data will be sent out in the open in the URL address</a:t>
            </a:r>
          </a:p>
          <a:p>
            <a:pPr lvl="1"/>
            <a:r>
              <a:rPr lang="en-US" dirty="0"/>
              <a:t>Do not use “get” for sensitive form data like credit cards, usernames, emails, passwords and other personal information</a:t>
            </a:r>
          </a:p>
          <a:p>
            <a:pPr lvl="1"/>
            <a:r>
              <a:rPr lang="en-US" dirty="0"/>
              <a:t>For most forms you should use “post”</a:t>
            </a:r>
          </a:p>
          <a:p>
            <a:pPr lvl="1"/>
            <a:r>
              <a:rPr lang="en-US" dirty="0"/>
              <a:t>Use ”get” for search forms if you want to allow the user to bookmark a search query</a:t>
            </a:r>
          </a:p>
          <a:p>
            <a:r>
              <a:rPr lang="en-US" dirty="0"/>
              <a:t>Use “post” for most forms</a:t>
            </a:r>
          </a:p>
          <a:p>
            <a:pPr lvl="1"/>
            <a:r>
              <a:rPr lang="en-US" dirty="0"/>
              <a:t>Post data is stored in the request body of the HTTP request</a:t>
            </a:r>
            <a:r>
              <a:rPr lang="en-US" baseline="30000" dirty="0"/>
              <a:t>1</a:t>
            </a:r>
          </a:p>
        </p:txBody>
      </p:sp>
      <p:sp>
        <p:nvSpPr>
          <p:cNvPr id="4" name="TextBox 3">
            <a:extLst>
              <a:ext uri="{FF2B5EF4-FFF2-40B4-BE49-F238E27FC236}">
                <a16:creationId xmlns:a16="http://schemas.microsoft.com/office/drawing/2014/main" id="{F339B39C-807E-AB4A-A5EA-8C5B29B5B324}"/>
              </a:ext>
            </a:extLst>
          </p:cNvPr>
          <p:cNvSpPr txBox="1"/>
          <p:nvPr/>
        </p:nvSpPr>
        <p:spPr>
          <a:xfrm>
            <a:off x="546100" y="6308209"/>
            <a:ext cx="6870700" cy="369332"/>
          </a:xfrm>
          <a:prstGeom prst="rect">
            <a:avLst/>
          </a:prstGeom>
          <a:noFill/>
        </p:spPr>
        <p:txBody>
          <a:bodyPr wrap="square" rtlCol="0">
            <a:spAutoFit/>
          </a:bodyPr>
          <a:lstStyle/>
          <a:p>
            <a:r>
              <a:rPr lang="en-US" dirty="0"/>
              <a:t>1. </a:t>
            </a:r>
            <a:r>
              <a:rPr lang="en-CA" dirty="0">
                <a:hlinkClick r:id="rId2"/>
              </a:rPr>
              <a:t>https://www.w3schools.com/tags/ref_httpmethods.asp</a:t>
            </a:r>
            <a:endParaRPr lang="en-US" dirty="0"/>
          </a:p>
        </p:txBody>
      </p:sp>
    </p:spTree>
    <p:extLst>
      <p:ext uri="{BB962C8B-B14F-4D97-AF65-F5344CB8AC3E}">
        <p14:creationId xmlns:p14="http://schemas.microsoft.com/office/powerpoint/2010/main" val="2040472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F234-E9B0-284A-B029-B835F769522D}"/>
              </a:ext>
            </a:extLst>
          </p:cNvPr>
          <p:cNvSpPr>
            <a:spLocks noGrp="1"/>
          </p:cNvSpPr>
          <p:nvPr>
            <p:ph type="title"/>
          </p:nvPr>
        </p:nvSpPr>
        <p:spPr/>
        <p:txBody>
          <a:bodyPr/>
          <a:lstStyle/>
          <a:p>
            <a:r>
              <a:rPr lang="en-US" dirty="0"/>
              <a:t>Input Tag</a:t>
            </a:r>
          </a:p>
        </p:txBody>
      </p:sp>
      <p:sp>
        <p:nvSpPr>
          <p:cNvPr id="3" name="Content Placeholder 2">
            <a:extLst>
              <a:ext uri="{FF2B5EF4-FFF2-40B4-BE49-F238E27FC236}">
                <a16:creationId xmlns:a16="http://schemas.microsoft.com/office/drawing/2014/main" id="{FED3A4F9-C208-034A-B33E-836C91EB9209}"/>
              </a:ext>
            </a:extLst>
          </p:cNvPr>
          <p:cNvSpPr>
            <a:spLocks noGrp="1"/>
          </p:cNvSpPr>
          <p:nvPr>
            <p:ph idx="1"/>
          </p:nvPr>
        </p:nvSpPr>
        <p:spPr/>
        <p:txBody>
          <a:bodyPr/>
          <a:lstStyle/>
          <a:p>
            <a:r>
              <a:rPr lang="en-CA" sz="3300" dirty="0"/>
              <a:t>The input tag creates an element that can be used to input data by a user of a web site</a:t>
            </a:r>
          </a:p>
          <a:p>
            <a:r>
              <a:rPr lang="en-CA" sz="3300" dirty="0"/>
              <a:t>The input tag can have several “types” which determine the type of data that should be entered into the input element</a:t>
            </a:r>
          </a:p>
          <a:p>
            <a:pPr lvl="1"/>
            <a:r>
              <a:rPr lang="en-CA" dirty="0"/>
              <a:t>Types of HTML and HTML5 inputs include but are not limited to the following:</a:t>
            </a:r>
          </a:p>
          <a:p>
            <a:pPr lvl="2"/>
            <a:r>
              <a:rPr lang="en-CA" sz="2500" dirty="0"/>
              <a:t>checkbox, email, </a:t>
            </a:r>
            <a:r>
              <a:rPr lang="en-CA" sz="2500" dirty="0" err="1"/>
              <a:t>tel</a:t>
            </a:r>
            <a:r>
              <a:rPr lang="en-CA" sz="2500" dirty="0"/>
              <a:t>, radio, text, password, number, button and submit</a:t>
            </a:r>
            <a:endParaRPr lang="en-US" dirty="0"/>
          </a:p>
        </p:txBody>
      </p:sp>
    </p:spTree>
    <p:extLst>
      <p:ext uri="{BB962C8B-B14F-4D97-AF65-F5344CB8AC3E}">
        <p14:creationId xmlns:p14="http://schemas.microsoft.com/office/powerpoint/2010/main" val="2721509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F234-E9B0-284A-B029-B835F769522D}"/>
              </a:ext>
            </a:extLst>
          </p:cNvPr>
          <p:cNvSpPr>
            <a:spLocks noGrp="1"/>
          </p:cNvSpPr>
          <p:nvPr>
            <p:ph type="title"/>
          </p:nvPr>
        </p:nvSpPr>
        <p:spPr/>
        <p:txBody>
          <a:bodyPr/>
          <a:lstStyle/>
          <a:p>
            <a:r>
              <a:rPr lang="en-US" dirty="0"/>
              <a:t>Input Tag</a:t>
            </a:r>
          </a:p>
        </p:txBody>
      </p:sp>
      <p:sp>
        <p:nvSpPr>
          <p:cNvPr id="3" name="Content Placeholder 2">
            <a:extLst>
              <a:ext uri="{FF2B5EF4-FFF2-40B4-BE49-F238E27FC236}">
                <a16:creationId xmlns:a16="http://schemas.microsoft.com/office/drawing/2014/main" id="{FED3A4F9-C208-034A-B33E-836C91EB9209}"/>
              </a:ext>
            </a:extLst>
          </p:cNvPr>
          <p:cNvSpPr>
            <a:spLocks noGrp="1"/>
          </p:cNvSpPr>
          <p:nvPr>
            <p:ph idx="1"/>
          </p:nvPr>
        </p:nvSpPr>
        <p:spPr>
          <a:xfrm>
            <a:off x="838200" y="1690688"/>
            <a:ext cx="10515600" cy="4802187"/>
          </a:xfrm>
        </p:spPr>
        <p:txBody>
          <a:bodyPr>
            <a:normAutofit fontScale="55000" lnSpcReduction="20000"/>
          </a:bodyPr>
          <a:lstStyle/>
          <a:p>
            <a:pPr>
              <a:lnSpc>
                <a:spcPct val="120000"/>
              </a:lnSpc>
            </a:pPr>
            <a:r>
              <a:rPr lang="en-CA" sz="3800" dirty="0"/>
              <a:t>Some common input tag attributes include:</a:t>
            </a:r>
          </a:p>
          <a:p>
            <a:pPr lvl="1">
              <a:lnSpc>
                <a:spcPct val="120000"/>
              </a:lnSpc>
            </a:pPr>
            <a:r>
              <a:rPr lang="en-CA" sz="3800" dirty="0"/>
              <a:t>type</a:t>
            </a:r>
          </a:p>
          <a:p>
            <a:pPr lvl="2">
              <a:lnSpc>
                <a:spcPct val="120000"/>
              </a:lnSpc>
            </a:pPr>
            <a:r>
              <a:rPr lang="en-CA" sz="3200" dirty="0"/>
              <a:t>Determines the input type</a:t>
            </a:r>
          </a:p>
          <a:p>
            <a:pPr lvl="1">
              <a:lnSpc>
                <a:spcPct val="120000"/>
              </a:lnSpc>
            </a:pPr>
            <a:r>
              <a:rPr lang="en-CA" sz="3800" dirty="0"/>
              <a:t>name</a:t>
            </a:r>
          </a:p>
          <a:p>
            <a:pPr lvl="2">
              <a:lnSpc>
                <a:spcPct val="120000"/>
              </a:lnSpc>
            </a:pPr>
            <a:r>
              <a:rPr lang="en-CA" sz="3800" dirty="0"/>
              <a:t>Identifies the input for the server</a:t>
            </a:r>
          </a:p>
          <a:p>
            <a:pPr lvl="2">
              <a:lnSpc>
                <a:spcPct val="120000"/>
              </a:lnSpc>
            </a:pPr>
            <a:r>
              <a:rPr lang="en-CA" sz="3800" dirty="0"/>
              <a:t>Used by radio and checkbox input types to group them together </a:t>
            </a:r>
          </a:p>
          <a:p>
            <a:pPr lvl="2">
              <a:lnSpc>
                <a:spcPct val="120000"/>
              </a:lnSpc>
            </a:pPr>
            <a:r>
              <a:rPr lang="en-CA" sz="3800" dirty="0"/>
              <a:t>disabled</a:t>
            </a:r>
          </a:p>
          <a:p>
            <a:pPr lvl="3">
              <a:lnSpc>
                <a:spcPct val="120000"/>
              </a:lnSpc>
            </a:pPr>
            <a:r>
              <a:rPr lang="en-CA" sz="3200" dirty="0"/>
              <a:t>Used to disable an input and to not submit any value to the server</a:t>
            </a:r>
          </a:p>
          <a:p>
            <a:pPr lvl="2">
              <a:lnSpc>
                <a:spcPct val="120000"/>
              </a:lnSpc>
            </a:pPr>
            <a:r>
              <a:rPr lang="en-CA" sz="3800" dirty="0" err="1"/>
              <a:t>readonly</a:t>
            </a:r>
            <a:endParaRPr lang="en-CA" sz="3800" dirty="0"/>
          </a:p>
          <a:p>
            <a:pPr lvl="3">
              <a:lnSpc>
                <a:spcPct val="120000"/>
              </a:lnSpc>
            </a:pPr>
            <a:r>
              <a:rPr lang="en-CA" sz="3200" dirty="0"/>
              <a:t>Used to make an input read only and to send a value to the server </a:t>
            </a:r>
          </a:p>
          <a:p>
            <a:pPr lvl="2">
              <a:lnSpc>
                <a:spcPct val="120000"/>
              </a:lnSpc>
            </a:pPr>
            <a:r>
              <a:rPr lang="en-CA" sz="3800" dirty="0"/>
              <a:t>required</a:t>
            </a:r>
          </a:p>
          <a:p>
            <a:pPr lvl="3">
              <a:lnSpc>
                <a:spcPct val="120000"/>
              </a:lnSpc>
            </a:pPr>
            <a:r>
              <a:rPr lang="en-CA" sz="3200" dirty="0"/>
              <a:t>Used to tell the browser to require and validate that this input has been filled in</a:t>
            </a:r>
            <a:endParaRPr lang="en-CA" sz="2900" dirty="0"/>
          </a:p>
        </p:txBody>
      </p:sp>
    </p:spTree>
    <p:extLst>
      <p:ext uri="{BB962C8B-B14F-4D97-AF65-F5344CB8AC3E}">
        <p14:creationId xmlns:p14="http://schemas.microsoft.com/office/powerpoint/2010/main" val="231869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F234-E9B0-284A-B029-B835F769522D}"/>
              </a:ext>
            </a:extLst>
          </p:cNvPr>
          <p:cNvSpPr>
            <a:spLocks noGrp="1"/>
          </p:cNvSpPr>
          <p:nvPr>
            <p:ph type="title"/>
          </p:nvPr>
        </p:nvSpPr>
        <p:spPr/>
        <p:txBody>
          <a:bodyPr/>
          <a:lstStyle/>
          <a:p>
            <a:r>
              <a:rPr lang="en-US" dirty="0"/>
              <a:t>Input Tag</a:t>
            </a:r>
          </a:p>
        </p:txBody>
      </p:sp>
      <p:sp>
        <p:nvSpPr>
          <p:cNvPr id="6" name="Rectangle 5">
            <a:extLst>
              <a:ext uri="{FF2B5EF4-FFF2-40B4-BE49-F238E27FC236}">
                <a16:creationId xmlns:a16="http://schemas.microsoft.com/office/drawing/2014/main" id="{03D8D0C6-3686-FB46-BD38-B962D47406EC}"/>
              </a:ext>
            </a:extLst>
          </p:cNvPr>
          <p:cNvSpPr/>
          <p:nvPr/>
        </p:nvSpPr>
        <p:spPr>
          <a:xfrm>
            <a:off x="596900" y="3162300"/>
            <a:ext cx="10998200" cy="1569660"/>
          </a:xfrm>
          <a:prstGeom prst="rect">
            <a:avLst/>
          </a:prstGeom>
          <a:solidFill>
            <a:schemeClr val="tx1"/>
          </a:solidFill>
        </p:spPr>
        <p:txBody>
          <a:bodyPr wrap="square">
            <a:spAutoFit/>
          </a:bodyPr>
          <a:lstStyle/>
          <a:p>
            <a:endParaRPr lang="en-CA" sz="3200" dirty="0">
              <a:solidFill>
                <a:srgbClr val="808080"/>
              </a:solidFill>
              <a:latin typeface="Menlo" panose="020B0609030804020204" pitchFamily="49" charset="0"/>
            </a:endParaRPr>
          </a:p>
          <a:p>
            <a:r>
              <a:rPr lang="en-CA" sz="3200" dirty="0">
                <a:solidFill>
                  <a:srgbClr val="808080"/>
                </a:solidFill>
                <a:latin typeface="Menlo" panose="020B0609030804020204" pitchFamily="49" charset="0"/>
              </a:rPr>
              <a:t>&lt;</a:t>
            </a:r>
            <a:r>
              <a:rPr lang="en-CA" sz="3200" dirty="0">
                <a:solidFill>
                  <a:srgbClr val="569CD6"/>
                </a:solidFill>
                <a:latin typeface="Menlo" panose="020B0609030804020204" pitchFamily="49" charset="0"/>
              </a:rPr>
              <a:t>input</a:t>
            </a:r>
            <a:r>
              <a:rPr lang="en-CA" sz="3200" dirty="0">
                <a:solidFill>
                  <a:srgbClr val="D4D4D4"/>
                </a:solidFill>
                <a:latin typeface="Menlo" panose="020B0609030804020204" pitchFamily="49" charset="0"/>
              </a:rPr>
              <a:t> </a:t>
            </a:r>
            <a:r>
              <a:rPr lang="en-CA" sz="3200" dirty="0">
                <a:solidFill>
                  <a:srgbClr val="9CDCFE"/>
                </a:solidFill>
                <a:latin typeface="Menlo" panose="020B0609030804020204" pitchFamily="49" charset="0"/>
              </a:rPr>
              <a:t>type</a:t>
            </a:r>
            <a:r>
              <a:rPr lang="en-CA" sz="3200" dirty="0">
                <a:solidFill>
                  <a:srgbClr val="D4D4D4"/>
                </a:solidFill>
                <a:latin typeface="Menlo" panose="020B0609030804020204" pitchFamily="49" charset="0"/>
              </a:rPr>
              <a:t>=</a:t>
            </a:r>
            <a:r>
              <a:rPr lang="en-CA" sz="3200" dirty="0">
                <a:solidFill>
                  <a:srgbClr val="CE9178"/>
                </a:solidFill>
                <a:latin typeface="Menlo" panose="020B0609030804020204" pitchFamily="49" charset="0"/>
              </a:rPr>
              <a:t>"text"</a:t>
            </a:r>
            <a:r>
              <a:rPr lang="en-CA" sz="3200" dirty="0">
                <a:solidFill>
                  <a:srgbClr val="D4D4D4"/>
                </a:solidFill>
                <a:latin typeface="Menlo" panose="020B0609030804020204" pitchFamily="49" charset="0"/>
              </a:rPr>
              <a:t> </a:t>
            </a:r>
            <a:r>
              <a:rPr lang="en-CA" sz="3200" dirty="0">
                <a:solidFill>
                  <a:srgbClr val="9CDCFE"/>
                </a:solidFill>
                <a:latin typeface="Menlo" panose="020B0609030804020204" pitchFamily="49" charset="0"/>
              </a:rPr>
              <a:t>id</a:t>
            </a:r>
            <a:r>
              <a:rPr lang="en-CA" sz="3200" dirty="0">
                <a:solidFill>
                  <a:srgbClr val="D4D4D4"/>
                </a:solidFill>
                <a:latin typeface="Menlo" panose="020B0609030804020204" pitchFamily="49" charset="0"/>
              </a:rPr>
              <a:t>=</a:t>
            </a:r>
            <a:r>
              <a:rPr lang="en-CA" sz="3200" dirty="0">
                <a:solidFill>
                  <a:srgbClr val="CE9178"/>
                </a:solidFill>
                <a:latin typeface="Menlo" panose="020B0609030804020204" pitchFamily="49" charset="0"/>
              </a:rPr>
              <a:t>"</a:t>
            </a:r>
            <a:r>
              <a:rPr lang="en-CA" sz="3200" dirty="0" err="1">
                <a:solidFill>
                  <a:srgbClr val="CE9178"/>
                </a:solidFill>
                <a:latin typeface="Menlo" panose="020B0609030804020204" pitchFamily="49" charset="0"/>
              </a:rPr>
              <a:t>firstname</a:t>
            </a:r>
            <a:r>
              <a:rPr lang="en-CA" sz="3200" dirty="0">
                <a:solidFill>
                  <a:srgbClr val="CE9178"/>
                </a:solidFill>
                <a:latin typeface="Menlo" panose="020B0609030804020204" pitchFamily="49" charset="0"/>
              </a:rPr>
              <a:t>"</a:t>
            </a:r>
            <a:r>
              <a:rPr lang="en-CA" sz="3200" dirty="0">
                <a:solidFill>
                  <a:srgbClr val="D4D4D4"/>
                </a:solidFill>
                <a:latin typeface="Menlo" panose="020B0609030804020204" pitchFamily="49" charset="0"/>
              </a:rPr>
              <a:t> </a:t>
            </a:r>
            <a:r>
              <a:rPr lang="en-CA" sz="3200" dirty="0">
                <a:solidFill>
                  <a:srgbClr val="9CDCFE"/>
                </a:solidFill>
                <a:latin typeface="Menlo" panose="020B0609030804020204" pitchFamily="49" charset="0"/>
              </a:rPr>
              <a:t>name</a:t>
            </a:r>
            <a:r>
              <a:rPr lang="en-CA" sz="3200" dirty="0">
                <a:solidFill>
                  <a:srgbClr val="D4D4D4"/>
                </a:solidFill>
                <a:latin typeface="Menlo" panose="020B0609030804020204" pitchFamily="49" charset="0"/>
              </a:rPr>
              <a:t>=</a:t>
            </a:r>
            <a:r>
              <a:rPr lang="en-CA" sz="3200" dirty="0">
                <a:solidFill>
                  <a:srgbClr val="CE9178"/>
                </a:solidFill>
                <a:latin typeface="Menlo" panose="020B0609030804020204" pitchFamily="49" charset="0"/>
              </a:rPr>
              <a:t>"</a:t>
            </a:r>
            <a:r>
              <a:rPr lang="en-CA" sz="3200" dirty="0" err="1">
                <a:solidFill>
                  <a:srgbClr val="CE9178"/>
                </a:solidFill>
                <a:latin typeface="Menlo" panose="020B0609030804020204" pitchFamily="49" charset="0"/>
              </a:rPr>
              <a:t>fn</a:t>
            </a:r>
            <a:r>
              <a:rPr lang="en-CA" sz="3200" dirty="0">
                <a:solidFill>
                  <a:srgbClr val="CE9178"/>
                </a:solidFill>
                <a:latin typeface="Menlo" panose="020B0609030804020204" pitchFamily="49" charset="0"/>
              </a:rPr>
              <a:t>"</a:t>
            </a:r>
            <a:r>
              <a:rPr lang="en-CA" sz="3200" dirty="0">
                <a:solidFill>
                  <a:srgbClr val="808080"/>
                </a:solidFill>
                <a:latin typeface="Menlo" panose="020B0609030804020204" pitchFamily="49" charset="0"/>
              </a:rPr>
              <a:t>&gt;</a:t>
            </a:r>
          </a:p>
          <a:p>
            <a:endParaRPr lang="en-CA" sz="3200" b="0" dirty="0">
              <a:solidFill>
                <a:srgbClr val="D4D4D4"/>
              </a:solidFill>
              <a:effectLst/>
              <a:latin typeface="Menlo" panose="020B0609030804020204" pitchFamily="49" charset="0"/>
            </a:endParaRPr>
          </a:p>
        </p:txBody>
      </p:sp>
      <p:sp>
        <p:nvSpPr>
          <p:cNvPr id="7" name="TextBox 6">
            <a:extLst>
              <a:ext uri="{FF2B5EF4-FFF2-40B4-BE49-F238E27FC236}">
                <a16:creationId xmlns:a16="http://schemas.microsoft.com/office/drawing/2014/main" id="{63D11600-DCC6-1A46-9C08-3A9AD49D6320}"/>
              </a:ext>
            </a:extLst>
          </p:cNvPr>
          <p:cNvSpPr txBox="1"/>
          <p:nvPr/>
        </p:nvSpPr>
        <p:spPr>
          <a:xfrm>
            <a:off x="1060703" y="5557241"/>
            <a:ext cx="3765297" cy="646331"/>
          </a:xfrm>
          <a:prstGeom prst="rect">
            <a:avLst/>
          </a:prstGeom>
          <a:noFill/>
          <a:ln>
            <a:solidFill>
              <a:schemeClr val="tx1"/>
            </a:solidFill>
          </a:ln>
        </p:spPr>
        <p:txBody>
          <a:bodyPr wrap="square" rtlCol="0">
            <a:spAutoFit/>
          </a:bodyPr>
          <a:lstStyle/>
          <a:p>
            <a:r>
              <a:rPr lang="en-CA" dirty="0"/>
              <a:t>The “type” attribute determines the type of input</a:t>
            </a:r>
          </a:p>
        </p:txBody>
      </p:sp>
      <p:sp>
        <p:nvSpPr>
          <p:cNvPr id="8" name="Arrow: Right 16">
            <a:extLst>
              <a:ext uri="{FF2B5EF4-FFF2-40B4-BE49-F238E27FC236}">
                <a16:creationId xmlns:a16="http://schemas.microsoft.com/office/drawing/2014/main" id="{4AB7126F-E36A-CE47-ABCE-84FFED593D47}"/>
              </a:ext>
            </a:extLst>
          </p:cNvPr>
          <p:cNvSpPr/>
          <p:nvPr/>
        </p:nvSpPr>
        <p:spPr>
          <a:xfrm rot="18569632">
            <a:off x="3148138" y="4757875"/>
            <a:ext cx="1474663" cy="16397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9" name="TextBox 8">
            <a:extLst>
              <a:ext uri="{FF2B5EF4-FFF2-40B4-BE49-F238E27FC236}">
                <a16:creationId xmlns:a16="http://schemas.microsoft.com/office/drawing/2014/main" id="{C2C6A965-6FB5-444B-88FB-9EA25C0408F0}"/>
              </a:ext>
            </a:extLst>
          </p:cNvPr>
          <p:cNvSpPr txBox="1"/>
          <p:nvPr/>
        </p:nvSpPr>
        <p:spPr>
          <a:xfrm>
            <a:off x="3803442" y="1663952"/>
            <a:ext cx="3765297" cy="646331"/>
          </a:xfrm>
          <a:prstGeom prst="rect">
            <a:avLst/>
          </a:prstGeom>
          <a:noFill/>
          <a:ln>
            <a:solidFill>
              <a:schemeClr val="tx1"/>
            </a:solidFill>
          </a:ln>
        </p:spPr>
        <p:txBody>
          <a:bodyPr wrap="square" rtlCol="0">
            <a:spAutoFit/>
          </a:bodyPr>
          <a:lstStyle/>
          <a:p>
            <a:r>
              <a:rPr lang="en-CA" dirty="0"/>
              <a:t>The “id” attribute is used to link a label to an input</a:t>
            </a:r>
          </a:p>
        </p:txBody>
      </p:sp>
      <p:sp>
        <p:nvSpPr>
          <p:cNvPr id="10" name="Arrow: Right 16">
            <a:extLst>
              <a:ext uri="{FF2B5EF4-FFF2-40B4-BE49-F238E27FC236}">
                <a16:creationId xmlns:a16="http://schemas.microsoft.com/office/drawing/2014/main" id="{817D250D-86C9-464B-B1A9-E30817B78AD0}"/>
              </a:ext>
            </a:extLst>
          </p:cNvPr>
          <p:cNvSpPr/>
          <p:nvPr/>
        </p:nvSpPr>
        <p:spPr>
          <a:xfrm rot="3486895" flipV="1">
            <a:off x="6093453" y="2940155"/>
            <a:ext cx="1250857" cy="18047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1" name="TextBox 10">
            <a:extLst>
              <a:ext uri="{FF2B5EF4-FFF2-40B4-BE49-F238E27FC236}">
                <a16:creationId xmlns:a16="http://schemas.microsoft.com/office/drawing/2014/main" id="{D119F94C-8342-F64A-A8A5-FB6E52BCA84C}"/>
              </a:ext>
            </a:extLst>
          </p:cNvPr>
          <p:cNvSpPr txBox="1"/>
          <p:nvPr/>
        </p:nvSpPr>
        <p:spPr>
          <a:xfrm>
            <a:off x="8044101" y="600957"/>
            <a:ext cx="3765297" cy="1477328"/>
          </a:xfrm>
          <a:prstGeom prst="rect">
            <a:avLst/>
          </a:prstGeom>
          <a:noFill/>
          <a:ln>
            <a:solidFill>
              <a:schemeClr val="tx1"/>
            </a:solidFill>
          </a:ln>
        </p:spPr>
        <p:txBody>
          <a:bodyPr wrap="square" rtlCol="0">
            <a:spAutoFit/>
          </a:bodyPr>
          <a:lstStyle/>
          <a:p>
            <a:r>
              <a:rPr lang="en-CA" dirty="0"/>
              <a:t>The “name” attribute is used to identify the input to the server. The “name” attribute is also used radio and checkbox input types to group them together </a:t>
            </a:r>
          </a:p>
        </p:txBody>
      </p:sp>
      <p:sp>
        <p:nvSpPr>
          <p:cNvPr id="12" name="Arrow: Right 16">
            <a:extLst>
              <a:ext uri="{FF2B5EF4-FFF2-40B4-BE49-F238E27FC236}">
                <a16:creationId xmlns:a16="http://schemas.microsoft.com/office/drawing/2014/main" id="{04D0C46E-EECB-B848-86C8-A061E88C2CCE}"/>
              </a:ext>
            </a:extLst>
          </p:cNvPr>
          <p:cNvSpPr/>
          <p:nvPr/>
        </p:nvSpPr>
        <p:spPr>
          <a:xfrm rot="4404966" flipV="1">
            <a:off x="9721156" y="2820894"/>
            <a:ext cx="1488804" cy="17677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57108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3EDDB-E761-EC4A-A291-135600C58CAE}"/>
              </a:ext>
            </a:extLst>
          </p:cNvPr>
          <p:cNvSpPr>
            <a:spLocks noGrp="1"/>
          </p:cNvSpPr>
          <p:nvPr>
            <p:ph type="title"/>
          </p:nvPr>
        </p:nvSpPr>
        <p:spPr/>
        <p:txBody>
          <a:bodyPr/>
          <a:lstStyle/>
          <a:p>
            <a:r>
              <a:rPr lang="en-US" dirty="0"/>
              <a:t>Label Tag</a:t>
            </a:r>
          </a:p>
        </p:txBody>
      </p:sp>
      <p:sp>
        <p:nvSpPr>
          <p:cNvPr id="3" name="Content Placeholder 2">
            <a:extLst>
              <a:ext uri="{FF2B5EF4-FFF2-40B4-BE49-F238E27FC236}">
                <a16:creationId xmlns:a16="http://schemas.microsoft.com/office/drawing/2014/main" id="{CFA47B4F-1CC2-3C43-A035-17607C451C63}"/>
              </a:ext>
            </a:extLst>
          </p:cNvPr>
          <p:cNvSpPr>
            <a:spLocks noGrp="1"/>
          </p:cNvSpPr>
          <p:nvPr>
            <p:ph idx="1"/>
          </p:nvPr>
        </p:nvSpPr>
        <p:spPr>
          <a:xfrm>
            <a:off x="838200" y="1825624"/>
            <a:ext cx="10515600" cy="4473575"/>
          </a:xfrm>
        </p:spPr>
        <p:txBody>
          <a:bodyPr/>
          <a:lstStyle/>
          <a:p>
            <a:r>
              <a:rPr lang="en-CA" dirty="0"/>
              <a:t>The label tag provides a label for an input element</a:t>
            </a:r>
          </a:p>
          <a:p>
            <a:r>
              <a:rPr lang="en-CA" dirty="0"/>
              <a:t>The label tag can be linked to a form element by using the for attribute</a:t>
            </a:r>
          </a:p>
          <a:p>
            <a:pPr lvl="1"/>
            <a:r>
              <a:rPr lang="en-CA" dirty="0">
                <a:highlight>
                  <a:srgbClr val="FFFF00"/>
                </a:highlight>
              </a:rPr>
              <a:t>The “for” attribute value should match the “id” attribute value of the input element that it is a label of</a:t>
            </a:r>
          </a:p>
        </p:txBody>
      </p:sp>
    </p:spTree>
    <p:extLst>
      <p:ext uri="{BB962C8B-B14F-4D97-AF65-F5344CB8AC3E}">
        <p14:creationId xmlns:p14="http://schemas.microsoft.com/office/powerpoint/2010/main" val="26100347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3EDDB-E761-EC4A-A291-135600C58CAE}"/>
              </a:ext>
            </a:extLst>
          </p:cNvPr>
          <p:cNvSpPr>
            <a:spLocks noGrp="1"/>
          </p:cNvSpPr>
          <p:nvPr>
            <p:ph type="title"/>
          </p:nvPr>
        </p:nvSpPr>
        <p:spPr/>
        <p:txBody>
          <a:bodyPr/>
          <a:lstStyle/>
          <a:p>
            <a:r>
              <a:rPr lang="en-US" dirty="0"/>
              <a:t>Label Tag</a:t>
            </a:r>
          </a:p>
        </p:txBody>
      </p:sp>
      <p:sp>
        <p:nvSpPr>
          <p:cNvPr id="6" name="Rectangle 5">
            <a:extLst>
              <a:ext uri="{FF2B5EF4-FFF2-40B4-BE49-F238E27FC236}">
                <a16:creationId xmlns:a16="http://schemas.microsoft.com/office/drawing/2014/main" id="{4828B430-4C6B-D04F-9496-F86F048E4187}"/>
              </a:ext>
            </a:extLst>
          </p:cNvPr>
          <p:cNvSpPr/>
          <p:nvPr/>
        </p:nvSpPr>
        <p:spPr>
          <a:xfrm>
            <a:off x="457200" y="2087818"/>
            <a:ext cx="11277600" cy="2062103"/>
          </a:xfrm>
          <a:prstGeom prst="rect">
            <a:avLst/>
          </a:prstGeom>
          <a:solidFill>
            <a:schemeClr val="tx1"/>
          </a:solidFill>
        </p:spPr>
        <p:txBody>
          <a:bodyPr wrap="square">
            <a:spAutoFit/>
          </a:bodyPr>
          <a:lstStyle/>
          <a:p>
            <a:endParaRPr lang="en-CA" sz="3200" dirty="0">
              <a:solidFill>
                <a:srgbClr val="808080"/>
              </a:solidFill>
              <a:latin typeface="Menlo" panose="020B0609030804020204" pitchFamily="49" charset="0"/>
            </a:endParaRPr>
          </a:p>
          <a:p>
            <a:r>
              <a:rPr lang="en-CA" sz="3200" dirty="0">
                <a:solidFill>
                  <a:srgbClr val="808080"/>
                </a:solidFill>
                <a:latin typeface="Menlo" panose="020B0609030804020204" pitchFamily="49" charset="0"/>
              </a:rPr>
              <a:t>&lt;</a:t>
            </a:r>
            <a:r>
              <a:rPr lang="en-CA" sz="3200" dirty="0">
                <a:solidFill>
                  <a:srgbClr val="569CD6"/>
                </a:solidFill>
                <a:latin typeface="Menlo" panose="020B0609030804020204" pitchFamily="49" charset="0"/>
              </a:rPr>
              <a:t>label</a:t>
            </a:r>
            <a:r>
              <a:rPr lang="en-CA" sz="3200" dirty="0">
                <a:solidFill>
                  <a:srgbClr val="D4D4D4"/>
                </a:solidFill>
                <a:latin typeface="Menlo" panose="020B0609030804020204" pitchFamily="49" charset="0"/>
              </a:rPr>
              <a:t> </a:t>
            </a:r>
            <a:r>
              <a:rPr lang="en-CA" sz="3200" dirty="0">
                <a:solidFill>
                  <a:srgbClr val="9CDCFE"/>
                </a:solidFill>
                <a:latin typeface="Menlo" panose="020B0609030804020204" pitchFamily="49" charset="0"/>
              </a:rPr>
              <a:t>for</a:t>
            </a:r>
            <a:r>
              <a:rPr lang="en-CA" sz="3200" dirty="0">
                <a:solidFill>
                  <a:srgbClr val="D4D4D4"/>
                </a:solidFill>
                <a:latin typeface="Menlo" panose="020B0609030804020204" pitchFamily="49" charset="0"/>
              </a:rPr>
              <a:t>=</a:t>
            </a:r>
            <a:r>
              <a:rPr lang="en-CA" sz="3200" dirty="0">
                <a:solidFill>
                  <a:srgbClr val="CE9178"/>
                </a:solidFill>
                <a:latin typeface="Menlo" panose="020B0609030804020204" pitchFamily="49" charset="0"/>
              </a:rPr>
              <a:t>"</a:t>
            </a:r>
            <a:r>
              <a:rPr lang="en-CA" sz="3200" dirty="0" err="1">
                <a:solidFill>
                  <a:srgbClr val="CE9178"/>
                </a:solidFill>
                <a:latin typeface="Menlo" panose="020B0609030804020204" pitchFamily="49" charset="0"/>
              </a:rPr>
              <a:t>firstname</a:t>
            </a:r>
            <a:r>
              <a:rPr lang="en-CA" sz="3200" dirty="0">
                <a:solidFill>
                  <a:srgbClr val="CE9178"/>
                </a:solidFill>
                <a:latin typeface="Menlo" panose="020B0609030804020204" pitchFamily="49" charset="0"/>
              </a:rPr>
              <a:t>"</a:t>
            </a:r>
            <a:r>
              <a:rPr lang="en-CA" sz="3200" dirty="0">
                <a:solidFill>
                  <a:srgbClr val="808080"/>
                </a:solidFill>
                <a:latin typeface="Menlo" panose="020B0609030804020204" pitchFamily="49" charset="0"/>
              </a:rPr>
              <a:t>&gt;</a:t>
            </a:r>
            <a:r>
              <a:rPr lang="en-CA" sz="3200" dirty="0" err="1">
                <a:solidFill>
                  <a:srgbClr val="D4D4D4"/>
                </a:solidFill>
                <a:latin typeface="Menlo" panose="020B0609030804020204" pitchFamily="49" charset="0"/>
              </a:rPr>
              <a:t>Firstname</a:t>
            </a:r>
            <a:r>
              <a:rPr lang="en-CA" sz="3200" dirty="0">
                <a:solidFill>
                  <a:srgbClr val="D4D4D4"/>
                </a:solidFill>
                <a:latin typeface="Menlo" panose="020B0609030804020204" pitchFamily="49" charset="0"/>
              </a:rPr>
              <a:t>: </a:t>
            </a:r>
            <a:r>
              <a:rPr lang="en-CA" sz="3200" dirty="0">
                <a:solidFill>
                  <a:srgbClr val="808080"/>
                </a:solidFill>
                <a:latin typeface="Menlo" panose="020B0609030804020204" pitchFamily="49" charset="0"/>
              </a:rPr>
              <a:t>&lt;/</a:t>
            </a:r>
            <a:r>
              <a:rPr lang="en-CA" sz="3200" dirty="0">
                <a:solidFill>
                  <a:srgbClr val="569CD6"/>
                </a:solidFill>
                <a:latin typeface="Menlo" panose="020B0609030804020204" pitchFamily="49" charset="0"/>
              </a:rPr>
              <a:t>label</a:t>
            </a:r>
            <a:r>
              <a:rPr lang="en-CA" sz="3200" dirty="0">
                <a:solidFill>
                  <a:srgbClr val="808080"/>
                </a:solidFill>
                <a:latin typeface="Menlo" panose="020B0609030804020204" pitchFamily="49" charset="0"/>
              </a:rPr>
              <a:t>&gt;</a:t>
            </a:r>
            <a:endParaRPr lang="en-CA" sz="3200" dirty="0">
              <a:solidFill>
                <a:srgbClr val="D4D4D4"/>
              </a:solidFill>
              <a:latin typeface="Menlo" panose="020B0609030804020204" pitchFamily="49" charset="0"/>
            </a:endParaRPr>
          </a:p>
          <a:p>
            <a:r>
              <a:rPr lang="en-CA" sz="3200" dirty="0">
                <a:solidFill>
                  <a:srgbClr val="808080"/>
                </a:solidFill>
                <a:latin typeface="Menlo" panose="020B0609030804020204" pitchFamily="49" charset="0"/>
              </a:rPr>
              <a:t>&lt;</a:t>
            </a:r>
            <a:r>
              <a:rPr lang="en-CA" sz="3200" dirty="0">
                <a:solidFill>
                  <a:srgbClr val="569CD6"/>
                </a:solidFill>
                <a:latin typeface="Menlo" panose="020B0609030804020204" pitchFamily="49" charset="0"/>
              </a:rPr>
              <a:t>input</a:t>
            </a:r>
            <a:r>
              <a:rPr lang="en-CA" sz="3200" dirty="0">
                <a:solidFill>
                  <a:srgbClr val="D4D4D4"/>
                </a:solidFill>
                <a:latin typeface="Menlo" panose="020B0609030804020204" pitchFamily="49" charset="0"/>
              </a:rPr>
              <a:t> </a:t>
            </a:r>
            <a:r>
              <a:rPr lang="en-CA" sz="3200" dirty="0">
                <a:solidFill>
                  <a:srgbClr val="9CDCFE"/>
                </a:solidFill>
                <a:latin typeface="Menlo" panose="020B0609030804020204" pitchFamily="49" charset="0"/>
              </a:rPr>
              <a:t>id</a:t>
            </a:r>
            <a:r>
              <a:rPr lang="en-CA" sz="3200" dirty="0">
                <a:solidFill>
                  <a:srgbClr val="D4D4D4"/>
                </a:solidFill>
                <a:latin typeface="Menlo" panose="020B0609030804020204" pitchFamily="49" charset="0"/>
              </a:rPr>
              <a:t>=</a:t>
            </a:r>
            <a:r>
              <a:rPr lang="en-CA" sz="3200" dirty="0">
                <a:solidFill>
                  <a:srgbClr val="CE9178"/>
                </a:solidFill>
                <a:latin typeface="Menlo" panose="020B0609030804020204" pitchFamily="49" charset="0"/>
              </a:rPr>
              <a:t>"</a:t>
            </a:r>
            <a:r>
              <a:rPr lang="en-CA" sz="3200" dirty="0" err="1">
                <a:solidFill>
                  <a:srgbClr val="CE9178"/>
                </a:solidFill>
                <a:latin typeface="Menlo" panose="020B0609030804020204" pitchFamily="49" charset="0"/>
              </a:rPr>
              <a:t>firstname</a:t>
            </a:r>
            <a:r>
              <a:rPr lang="en-CA" sz="3200" dirty="0">
                <a:solidFill>
                  <a:srgbClr val="CE9178"/>
                </a:solidFill>
                <a:latin typeface="Menlo" panose="020B0609030804020204" pitchFamily="49" charset="0"/>
              </a:rPr>
              <a:t>"</a:t>
            </a:r>
            <a:r>
              <a:rPr lang="en-CA" sz="3200" dirty="0">
                <a:solidFill>
                  <a:srgbClr val="D4D4D4"/>
                </a:solidFill>
                <a:latin typeface="Menlo" panose="020B0609030804020204" pitchFamily="49" charset="0"/>
              </a:rPr>
              <a:t> </a:t>
            </a:r>
            <a:r>
              <a:rPr lang="en-CA" sz="3200" dirty="0">
                <a:solidFill>
                  <a:srgbClr val="9CDCFE"/>
                </a:solidFill>
                <a:latin typeface="Menlo" panose="020B0609030804020204" pitchFamily="49" charset="0"/>
              </a:rPr>
              <a:t>type</a:t>
            </a:r>
            <a:r>
              <a:rPr lang="en-CA" sz="3200" dirty="0">
                <a:solidFill>
                  <a:srgbClr val="D4D4D4"/>
                </a:solidFill>
                <a:latin typeface="Menlo" panose="020B0609030804020204" pitchFamily="49" charset="0"/>
              </a:rPr>
              <a:t>=</a:t>
            </a:r>
            <a:r>
              <a:rPr lang="en-CA" sz="3200" dirty="0">
                <a:solidFill>
                  <a:srgbClr val="CE9178"/>
                </a:solidFill>
                <a:latin typeface="Menlo" panose="020B0609030804020204" pitchFamily="49" charset="0"/>
              </a:rPr>
              <a:t>"text"</a:t>
            </a:r>
            <a:r>
              <a:rPr lang="en-CA" sz="3200" dirty="0">
                <a:solidFill>
                  <a:srgbClr val="D4D4D4"/>
                </a:solidFill>
                <a:latin typeface="Menlo" panose="020B0609030804020204" pitchFamily="49" charset="0"/>
              </a:rPr>
              <a:t> </a:t>
            </a:r>
            <a:r>
              <a:rPr lang="en-CA" sz="3200" dirty="0">
                <a:solidFill>
                  <a:srgbClr val="9CDCFE"/>
                </a:solidFill>
                <a:latin typeface="Menlo" panose="020B0609030804020204" pitchFamily="49" charset="0"/>
              </a:rPr>
              <a:t>name</a:t>
            </a:r>
            <a:r>
              <a:rPr lang="en-CA" sz="3200" dirty="0">
                <a:solidFill>
                  <a:srgbClr val="D4D4D4"/>
                </a:solidFill>
                <a:latin typeface="Menlo" panose="020B0609030804020204" pitchFamily="49" charset="0"/>
              </a:rPr>
              <a:t>=</a:t>
            </a:r>
            <a:r>
              <a:rPr lang="en-CA" sz="3200" dirty="0">
                <a:solidFill>
                  <a:srgbClr val="CE9178"/>
                </a:solidFill>
                <a:latin typeface="Menlo" panose="020B0609030804020204" pitchFamily="49" charset="0"/>
              </a:rPr>
              <a:t>"</a:t>
            </a:r>
            <a:r>
              <a:rPr lang="en-CA" sz="3200" dirty="0" err="1">
                <a:solidFill>
                  <a:srgbClr val="CE9178"/>
                </a:solidFill>
                <a:latin typeface="Menlo" panose="020B0609030804020204" pitchFamily="49" charset="0"/>
              </a:rPr>
              <a:t>fn</a:t>
            </a:r>
            <a:r>
              <a:rPr lang="en-CA" sz="3200" dirty="0">
                <a:solidFill>
                  <a:srgbClr val="CE9178"/>
                </a:solidFill>
                <a:latin typeface="Menlo" panose="020B0609030804020204" pitchFamily="49" charset="0"/>
              </a:rPr>
              <a:t>"</a:t>
            </a:r>
            <a:r>
              <a:rPr lang="en-CA" sz="3200" dirty="0">
                <a:solidFill>
                  <a:srgbClr val="808080"/>
                </a:solidFill>
                <a:latin typeface="Menlo" panose="020B0609030804020204" pitchFamily="49" charset="0"/>
              </a:rPr>
              <a:t>&gt;</a:t>
            </a:r>
          </a:p>
          <a:p>
            <a:endParaRPr lang="en-CA" sz="3200" b="0" dirty="0">
              <a:solidFill>
                <a:srgbClr val="D4D4D4"/>
              </a:solidFill>
              <a:effectLst/>
              <a:latin typeface="Menlo" panose="020B0609030804020204" pitchFamily="49" charset="0"/>
            </a:endParaRPr>
          </a:p>
        </p:txBody>
      </p:sp>
      <p:sp>
        <p:nvSpPr>
          <p:cNvPr id="7" name="TextBox 6">
            <a:extLst>
              <a:ext uri="{FF2B5EF4-FFF2-40B4-BE49-F238E27FC236}">
                <a16:creationId xmlns:a16="http://schemas.microsoft.com/office/drawing/2014/main" id="{4E7F5805-271E-1248-8879-D1A0A593D6A7}"/>
              </a:ext>
            </a:extLst>
          </p:cNvPr>
          <p:cNvSpPr txBox="1"/>
          <p:nvPr/>
        </p:nvSpPr>
        <p:spPr>
          <a:xfrm>
            <a:off x="3821832" y="5392116"/>
            <a:ext cx="4141068" cy="923330"/>
          </a:xfrm>
          <a:prstGeom prst="rect">
            <a:avLst/>
          </a:prstGeom>
          <a:noFill/>
          <a:ln>
            <a:solidFill>
              <a:schemeClr val="tx1"/>
            </a:solidFill>
          </a:ln>
        </p:spPr>
        <p:txBody>
          <a:bodyPr wrap="square" rtlCol="0">
            <a:spAutoFit/>
          </a:bodyPr>
          <a:lstStyle/>
          <a:p>
            <a:r>
              <a:rPr lang="en-CA" dirty="0"/>
              <a:t>The “for” attribute value must match the id of the input element that it is a label of</a:t>
            </a:r>
          </a:p>
          <a:p>
            <a:endParaRPr lang="en-CA" dirty="0"/>
          </a:p>
        </p:txBody>
      </p:sp>
      <p:sp>
        <p:nvSpPr>
          <p:cNvPr id="8" name="Arrow: Right 16">
            <a:extLst>
              <a:ext uri="{FF2B5EF4-FFF2-40B4-BE49-F238E27FC236}">
                <a16:creationId xmlns:a16="http://schemas.microsoft.com/office/drawing/2014/main" id="{795107A5-183D-1B45-8B5F-E3E6E5DD4F17}"/>
              </a:ext>
            </a:extLst>
          </p:cNvPr>
          <p:cNvSpPr/>
          <p:nvPr/>
        </p:nvSpPr>
        <p:spPr>
          <a:xfrm rot="14026398">
            <a:off x="4275667" y="4800663"/>
            <a:ext cx="858496" cy="17130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9" name="Oval 8">
            <a:extLst>
              <a:ext uri="{FF2B5EF4-FFF2-40B4-BE49-F238E27FC236}">
                <a16:creationId xmlns:a16="http://schemas.microsoft.com/office/drawing/2014/main" id="{656EEA3A-6CC3-164D-BB1D-83C890452C50}"/>
              </a:ext>
            </a:extLst>
          </p:cNvPr>
          <p:cNvSpPr/>
          <p:nvPr/>
        </p:nvSpPr>
        <p:spPr>
          <a:xfrm>
            <a:off x="1930400" y="1828800"/>
            <a:ext cx="4546600" cy="25781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639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B2404-703A-7846-8BB7-DB9052E8D4C9}"/>
              </a:ext>
            </a:extLst>
          </p:cNvPr>
          <p:cNvSpPr>
            <a:spLocks noGrp="1"/>
          </p:cNvSpPr>
          <p:nvPr>
            <p:ph type="title"/>
          </p:nvPr>
        </p:nvSpPr>
        <p:spPr/>
        <p:txBody>
          <a:bodyPr/>
          <a:lstStyle/>
          <a:p>
            <a:r>
              <a:rPr lang="en-US" dirty="0" err="1"/>
              <a:t>Textarea</a:t>
            </a:r>
            <a:r>
              <a:rPr lang="en-US" dirty="0"/>
              <a:t> Tag</a:t>
            </a:r>
          </a:p>
        </p:txBody>
      </p:sp>
      <p:sp>
        <p:nvSpPr>
          <p:cNvPr id="3" name="Content Placeholder 2">
            <a:extLst>
              <a:ext uri="{FF2B5EF4-FFF2-40B4-BE49-F238E27FC236}">
                <a16:creationId xmlns:a16="http://schemas.microsoft.com/office/drawing/2014/main" id="{A0C23334-38B6-734E-A640-8EE042FE88F7}"/>
              </a:ext>
            </a:extLst>
          </p:cNvPr>
          <p:cNvSpPr>
            <a:spLocks noGrp="1"/>
          </p:cNvSpPr>
          <p:nvPr>
            <p:ph idx="1"/>
          </p:nvPr>
        </p:nvSpPr>
        <p:spPr>
          <a:xfrm>
            <a:off x="838200" y="1825625"/>
            <a:ext cx="10515600" cy="1882775"/>
          </a:xfrm>
        </p:spPr>
        <p:txBody>
          <a:bodyPr/>
          <a:lstStyle/>
          <a:p>
            <a:r>
              <a:rPr lang="en-US" dirty="0"/>
              <a:t>The “</a:t>
            </a:r>
            <a:r>
              <a:rPr lang="en-US" dirty="0" err="1"/>
              <a:t>textarea</a:t>
            </a:r>
            <a:r>
              <a:rPr lang="en-US" dirty="0"/>
              <a:t>” tag is used for inputs where you need the give the user the ability to enter multiple lines of text or a large amount of text</a:t>
            </a:r>
          </a:p>
          <a:p>
            <a:r>
              <a:rPr lang="en-US" dirty="0"/>
              <a:t>Useful for comments</a:t>
            </a:r>
          </a:p>
        </p:txBody>
      </p:sp>
      <p:sp>
        <p:nvSpPr>
          <p:cNvPr id="4" name="Rectangle 3">
            <a:extLst>
              <a:ext uri="{FF2B5EF4-FFF2-40B4-BE49-F238E27FC236}">
                <a16:creationId xmlns:a16="http://schemas.microsoft.com/office/drawing/2014/main" id="{55B6B6F7-A344-FE45-8923-484F8C59976B}"/>
              </a:ext>
            </a:extLst>
          </p:cNvPr>
          <p:cNvSpPr/>
          <p:nvPr/>
        </p:nvSpPr>
        <p:spPr>
          <a:xfrm>
            <a:off x="838200" y="3708400"/>
            <a:ext cx="9880600" cy="1569660"/>
          </a:xfrm>
          <a:prstGeom prst="rect">
            <a:avLst/>
          </a:prstGeom>
          <a:solidFill>
            <a:schemeClr val="tx1"/>
          </a:solidFill>
        </p:spPr>
        <p:txBody>
          <a:bodyPr wrap="square">
            <a:spAutoFit/>
          </a:bodyPr>
          <a:lstStyle/>
          <a:p>
            <a:endParaRPr lang="en-CA" sz="2400" dirty="0">
              <a:solidFill>
                <a:srgbClr val="808080"/>
              </a:solidFill>
              <a:latin typeface="Menlo" panose="020B0609030804020204" pitchFamily="49" charset="0"/>
            </a:endParaRPr>
          </a:p>
          <a:p>
            <a:r>
              <a:rPr lang="en-CA" sz="2400" dirty="0">
                <a:solidFill>
                  <a:srgbClr val="808080"/>
                </a:solidFill>
                <a:latin typeface="Menlo" panose="020B0609030804020204" pitchFamily="49" charset="0"/>
              </a:rPr>
              <a:t>&lt;</a:t>
            </a:r>
            <a:r>
              <a:rPr lang="en-CA" sz="2400" dirty="0">
                <a:solidFill>
                  <a:srgbClr val="569CD6"/>
                </a:solidFill>
                <a:latin typeface="Menlo" panose="020B0609030804020204" pitchFamily="49" charset="0"/>
              </a:rPr>
              <a:t>label</a:t>
            </a:r>
            <a:r>
              <a:rPr lang="en-CA" sz="2400" dirty="0">
                <a:solidFill>
                  <a:srgbClr val="D4D4D4"/>
                </a:solidFill>
                <a:latin typeface="Menlo" panose="020B0609030804020204" pitchFamily="49" charset="0"/>
              </a:rPr>
              <a:t> </a:t>
            </a:r>
            <a:r>
              <a:rPr lang="en-CA" sz="2400" dirty="0">
                <a:solidFill>
                  <a:srgbClr val="9CDCFE"/>
                </a:solidFill>
                <a:latin typeface="Menlo" panose="020B0609030804020204" pitchFamily="49" charset="0"/>
              </a:rPr>
              <a:t>for</a:t>
            </a:r>
            <a:r>
              <a:rPr lang="en-CA" sz="2400" dirty="0">
                <a:solidFill>
                  <a:srgbClr val="D4D4D4"/>
                </a:solidFill>
                <a:latin typeface="Menlo" panose="020B0609030804020204" pitchFamily="49" charset="0"/>
              </a:rPr>
              <a:t>=</a:t>
            </a:r>
            <a:r>
              <a:rPr lang="en-CA" sz="2400" dirty="0">
                <a:solidFill>
                  <a:srgbClr val="CE9178"/>
                </a:solidFill>
                <a:latin typeface="Menlo" panose="020B0609030804020204" pitchFamily="49" charset="0"/>
              </a:rPr>
              <a:t>"comments"</a:t>
            </a:r>
            <a:r>
              <a:rPr lang="en-CA" sz="2400" dirty="0">
                <a:solidFill>
                  <a:srgbClr val="808080"/>
                </a:solidFill>
                <a:latin typeface="Menlo" panose="020B0609030804020204" pitchFamily="49" charset="0"/>
              </a:rPr>
              <a:t>&gt;</a:t>
            </a:r>
            <a:r>
              <a:rPr lang="en-CA" sz="2400" dirty="0">
                <a:solidFill>
                  <a:srgbClr val="D4D4D4"/>
                </a:solidFill>
                <a:latin typeface="Menlo" panose="020B0609030804020204" pitchFamily="49" charset="0"/>
              </a:rPr>
              <a:t>Comments: </a:t>
            </a:r>
            <a:r>
              <a:rPr lang="en-CA" sz="2400" dirty="0">
                <a:solidFill>
                  <a:srgbClr val="808080"/>
                </a:solidFill>
                <a:latin typeface="Menlo" panose="020B0609030804020204" pitchFamily="49" charset="0"/>
              </a:rPr>
              <a:t>&lt;/</a:t>
            </a:r>
            <a:r>
              <a:rPr lang="en-CA" sz="2400" dirty="0">
                <a:solidFill>
                  <a:srgbClr val="569CD6"/>
                </a:solidFill>
                <a:latin typeface="Menlo" panose="020B0609030804020204" pitchFamily="49" charset="0"/>
              </a:rPr>
              <a:t>label</a:t>
            </a:r>
            <a:r>
              <a:rPr lang="en-CA" sz="2400" dirty="0">
                <a:solidFill>
                  <a:srgbClr val="808080"/>
                </a:solidFill>
                <a:latin typeface="Menlo" panose="020B0609030804020204" pitchFamily="49" charset="0"/>
              </a:rPr>
              <a:t>&gt;</a:t>
            </a:r>
            <a:endParaRPr lang="en-CA" sz="2400" dirty="0">
              <a:solidFill>
                <a:srgbClr val="D4D4D4"/>
              </a:solidFill>
              <a:latin typeface="Menlo" panose="020B0609030804020204" pitchFamily="49" charset="0"/>
            </a:endParaRPr>
          </a:p>
          <a:p>
            <a:r>
              <a:rPr lang="en-CA" sz="2400" dirty="0">
                <a:solidFill>
                  <a:srgbClr val="808080"/>
                </a:solidFill>
                <a:latin typeface="Menlo" panose="020B0609030804020204" pitchFamily="49" charset="0"/>
              </a:rPr>
              <a:t>&lt;</a:t>
            </a:r>
            <a:r>
              <a:rPr lang="en-CA" sz="2400" dirty="0" err="1">
                <a:solidFill>
                  <a:srgbClr val="569CD6"/>
                </a:solidFill>
                <a:latin typeface="Menlo" panose="020B0609030804020204" pitchFamily="49" charset="0"/>
              </a:rPr>
              <a:t>textarea</a:t>
            </a:r>
            <a:r>
              <a:rPr lang="en-CA" sz="2400" dirty="0">
                <a:solidFill>
                  <a:srgbClr val="D4D4D4"/>
                </a:solidFill>
                <a:latin typeface="Menlo" panose="020B0609030804020204" pitchFamily="49" charset="0"/>
              </a:rPr>
              <a:t> </a:t>
            </a:r>
            <a:r>
              <a:rPr lang="en-CA" sz="2400" dirty="0">
                <a:solidFill>
                  <a:srgbClr val="9CDCFE"/>
                </a:solidFill>
                <a:latin typeface="Menlo" panose="020B0609030804020204" pitchFamily="49" charset="0"/>
              </a:rPr>
              <a:t>id</a:t>
            </a:r>
            <a:r>
              <a:rPr lang="en-CA" sz="2400" dirty="0">
                <a:solidFill>
                  <a:srgbClr val="D4D4D4"/>
                </a:solidFill>
                <a:latin typeface="Menlo" panose="020B0609030804020204" pitchFamily="49" charset="0"/>
              </a:rPr>
              <a:t>=</a:t>
            </a:r>
            <a:r>
              <a:rPr lang="en-CA" sz="2400" dirty="0">
                <a:solidFill>
                  <a:srgbClr val="CE9178"/>
                </a:solidFill>
                <a:latin typeface="Menlo" panose="020B0609030804020204" pitchFamily="49" charset="0"/>
              </a:rPr>
              <a:t>"comments" </a:t>
            </a:r>
            <a:r>
              <a:rPr lang="en-CA" sz="2400" dirty="0">
                <a:solidFill>
                  <a:srgbClr val="9CDCFE"/>
                </a:solidFill>
                <a:latin typeface="Menlo" panose="020B0609030804020204" pitchFamily="49" charset="0"/>
              </a:rPr>
              <a:t>name</a:t>
            </a:r>
            <a:r>
              <a:rPr lang="en-CA" sz="2400" dirty="0">
                <a:solidFill>
                  <a:srgbClr val="D4D4D4"/>
                </a:solidFill>
                <a:latin typeface="Menlo" panose="020B0609030804020204" pitchFamily="49" charset="0"/>
              </a:rPr>
              <a:t>=</a:t>
            </a:r>
            <a:r>
              <a:rPr lang="en-CA" sz="2400" dirty="0">
                <a:solidFill>
                  <a:srgbClr val="CE9178"/>
                </a:solidFill>
                <a:latin typeface="Menlo" panose="020B0609030804020204" pitchFamily="49" charset="0"/>
              </a:rPr>
              <a:t>"comments"</a:t>
            </a:r>
            <a:r>
              <a:rPr lang="en-CA" sz="2400" dirty="0">
                <a:solidFill>
                  <a:srgbClr val="808080"/>
                </a:solidFill>
                <a:latin typeface="Menlo" panose="020B0609030804020204" pitchFamily="49" charset="0"/>
              </a:rPr>
              <a:t>&gt;&lt;/</a:t>
            </a:r>
            <a:r>
              <a:rPr lang="en-CA" sz="2400" dirty="0" err="1">
                <a:solidFill>
                  <a:srgbClr val="569CD6"/>
                </a:solidFill>
                <a:latin typeface="Menlo" panose="020B0609030804020204" pitchFamily="49" charset="0"/>
              </a:rPr>
              <a:t>textarea</a:t>
            </a:r>
            <a:r>
              <a:rPr lang="en-CA" sz="2400" dirty="0">
                <a:solidFill>
                  <a:srgbClr val="808080"/>
                </a:solidFill>
                <a:latin typeface="Menlo" panose="020B0609030804020204" pitchFamily="49" charset="0"/>
              </a:rPr>
              <a:t>&gt;</a:t>
            </a:r>
          </a:p>
          <a:p>
            <a:endParaRPr lang="en-CA" sz="2400"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3877450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504E0-0AC7-E14F-8A0C-57646C0466DF}"/>
              </a:ext>
            </a:extLst>
          </p:cNvPr>
          <p:cNvSpPr>
            <a:spLocks noGrp="1"/>
          </p:cNvSpPr>
          <p:nvPr>
            <p:ph type="title"/>
          </p:nvPr>
        </p:nvSpPr>
        <p:spPr/>
        <p:txBody>
          <a:bodyPr/>
          <a:lstStyle/>
          <a:p>
            <a:r>
              <a:rPr lang="en-US" dirty="0"/>
              <a:t>Input Type - Submit</a:t>
            </a:r>
          </a:p>
        </p:txBody>
      </p:sp>
      <p:sp>
        <p:nvSpPr>
          <p:cNvPr id="3" name="Content Placeholder 2">
            <a:extLst>
              <a:ext uri="{FF2B5EF4-FFF2-40B4-BE49-F238E27FC236}">
                <a16:creationId xmlns:a16="http://schemas.microsoft.com/office/drawing/2014/main" id="{FB8F1830-403B-0145-A45F-819E5C856BF9}"/>
              </a:ext>
            </a:extLst>
          </p:cNvPr>
          <p:cNvSpPr>
            <a:spLocks noGrp="1"/>
          </p:cNvSpPr>
          <p:nvPr>
            <p:ph idx="1"/>
          </p:nvPr>
        </p:nvSpPr>
        <p:spPr>
          <a:xfrm>
            <a:off x="838200" y="1825625"/>
            <a:ext cx="10515600" cy="2530475"/>
          </a:xfrm>
        </p:spPr>
        <p:txBody>
          <a:bodyPr/>
          <a:lstStyle/>
          <a:p>
            <a:r>
              <a:rPr lang="en-US" dirty="0"/>
              <a:t>An input with the “type” of “submit” is used to submit the form data</a:t>
            </a:r>
          </a:p>
          <a:p>
            <a:r>
              <a:rPr lang="en-US" dirty="0"/>
              <a:t>When the “submit” input is clicked on the browser will send the form data to the location specified by the “action” element on the ”form” element</a:t>
            </a:r>
          </a:p>
          <a:p>
            <a:r>
              <a:rPr lang="en-US" dirty="0"/>
              <a:t>The “value” attribute determines what text appears in the button</a:t>
            </a:r>
          </a:p>
        </p:txBody>
      </p:sp>
      <p:sp>
        <p:nvSpPr>
          <p:cNvPr id="4" name="Rectangle 3">
            <a:extLst>
              <a:ext uri="{FF2B5EF4-FFF2-40B4-BE49-F238E27FC236}">
                <a16:creationId xmlns:a16="http://schemas.microsoft.com/office/drawing/2014/main" id="{B26CE32B-F7AD-584E-921A-9DC0D4124615}"/>
              </a:ext>
            </a:extLst>
          </p:cNvPr>
          <p:cNvSpPr/>
          <p:nvPr/>
        </p:nvSpPr>
        <p:spPr>
          <a:xfrm>
            <a:off x="1778864" y="4717534"/>
            <a:ext cx="7987436" cy="1384995"/>
          </a:xfrm>
          <a:prstGeom prst="rect">
            <a:avLst/>
          </a:prstGeom>
          <a:solidFill>
            <a:schemeClr val="tx1"/>
          </a:solidFill>
        </p:spPr>
        <p:txBody>
          <a:bodyPr wrap="square">
            <a:spAutoFit/>
          </a:bodyPr>
          <a:lstStyle/>
          <a:p>
            <a:endParaRPr lang="en-CA" sz="2800" dirty="0">
              <a:solidFill>
                <a:srgbClr val="808080"/>
              </a:solidFill>
              <a:latin typeface="Menlo" panose="020B0609030804020204" pitchFamily="49" charset="0"/>
            </a:endParaRPr>
          </a:p>
          <a:p>
            <a:r>
              <a:rPr lang="en-CA" sz="2800" dirty="0">
                <a:solidFill>
                  <a:srgbClr val="808080"/>
                </a:solidFill>
                <a:latin typeface="Menlo" panose="020B0609030804020204" pitchFamily="49" charset="0"/>
              </a:rPr>
              <a:t>&lt;</a:t>
            </a:r>
            <a:r>
              <a:rPr lang="en-CA" sz="2800" dirty="0">
                <a:solidFill>
                  <a:srgbClr val="569CD6"/>
                </a:solidFill>
                <a:latin typeface="Menlo" panose="020B0609030804020204" pitchFamily="49" charset="0"/>
              </a:rPr>
              <a:t>input</a:t>
            </a:r>
            <a:r>
              <a:rPr lang="en-CA" sz="2800" dirty="0">
                <a:solidFill>
                  <a:srgbClr val="D4D4D4"/>
                </a:solidFill>
                <a:latin typeface="Menlo" panose="020B0609030804020204" pitchFamily="49" charset="0"/>
              </a:rPr>
              <a:t> </a:t>
            </a:r>
            <a:r>
              <a:rPr lang="en-CA" sz="2800" dirty="0">
                <a:solidFill>
                  <a:srgbClr val="9CDCFE"/>
                </a:solidFill>
                <a:latin typeface="Menlo" panose="020B0609030804020204" pitchFamily="49" charset="0"/>
              </a:rPr>
              <a:t>type</a:t>
            </a:r>
            <a:r>
              <a:rPr lang="en-CA" sz="2800" dirty="0">
                <a:solidFill>
                  <a:srgbClr val="D4D4D4"/>
                </a:solidFill>
                <a:latin typeface="Menlo" panose="020B0609030804020204" pitchFamily="49" charset="0"/>
              </a:rPr>
              <a:t>=</a:t>
            </a:r>
            <a:r>
              <a:rPr lang="en-CA" sz="2800" dirty="0">
                <a:solidFill>
                  <a:srgbClr val="CE9178"/>
                </a:solidFill>
                <a:latin typeface="Menlo" panose="020B0609030804020204" pitchFamily="49" charset="0"/>
              </a:rPr>
              <a:t>"submit"</a:t>
            </a:r>
            <a:r>
              <a:rPr lang="en-CA" sz="2800" dirty="0">
                <a:solidFill>
                  <a:srgbClr val="D4D4D4"/>
                </a:solidFill>
                <a:latin typeface="Menlo" panose="020B0609030804020204" pitchFamily="49" charset="0"/>
              </a:rPr>
              <a:t> </a:t>
            </a:r>
            <a:r>
              <a:rPr lang="en-CA" sz="2800" dirty="0">
                <a:solidFill>
                  <a:srgbClr val="9CDCFE"/>
                </a:solidFill>
                <a:latin typeface="Menlo" panose="020B0609030804020204" pitchFamily="49" charset="0"/>
              </a:rPr>
              <a:t>value</a:t>
            </a:r>
            <a:r>
              <a:rPr lang="en-CA" sz="2800" dirty="0">
                <a:solidFill>
                  <a:srgbClr val="D4D4D4"/>
                </a:solidFill>
                <a:latin typeface="Menlo" panose="020B0609030804020204" pitchFamily="49" charset="0"/>
              </a:rPr>
              <a:t>=</a:t>
            </a:r>
            <a:r>
              <a:rPr lang="en-CA" sz="2800" dirty="0">
                <a:solidFill>
                  <a:srgbClr val="CE9178"/>
                </a:solidFill>
                <a:latin typeface="Menlo" panose="020B0609030804020204" pitchFamily="49" charset="0"/>
              </a:rPr>
              <a:t>"Submit"</a:t>
            </a:r>
            <a:r>
              <a:rPr lang="en-CA" sz="2800" dirty="0">
                <a:solidFill>
                  <a:srgbClr val="808080"/>
                </a:solidFill>
                <a:latin typeface="Menlo" panose="020B0609030804020204" pitchFamily="49" charset="0"/>
              </a:rPr>
              <a:t>&gt;</a:t>
            </a:r>
          </a:p>
          <a:p>
            <a:endParaRPr lang="en-CA" sz="2800"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2646012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81D7D-ABDE-467C-BA62-CDE8F1BC524F}"/>
              </a:ext>
            </a:extLst>
          </p:cNvPr>
          <p:cNvSpPr>
            <a:spLocks noGrp="1"/>
          </p:cNvSpPr>
          <p:nvPr>
            <p:ph type="ctrTitle"/>
          </p:nvPr>
        </p:nvSpPr>
        <p:spPr>
          <a:xfrm>
            <a:off x="1524000" y="1522413"/>
            <a:ext cx="9144000" cy="2387600"/>
          </a:xfrm>
        </p:spPr>
        <p:txBody>
          <a:bodyPr/>
          <a:lstStyle/>
          <a:p>
            <a:r>
              <a:rPr lang="en-CA" dirty="0"/>
              <a:t>Day 1</a:t>
            </a:r>
          </a:p>
        </p:txBody>
      </p:sp>
    </p:spTree>
    <p:extLst>
      <p:ext uri="{BB962C8B-B14F-4D97-AF65-F5344CB8AC3E}">
        <p14:creationId xmlns:p14="http://schemas.microsoft.com/office/powerpoint/2010/main" val="17964928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41BF3-A511-4D4A-83D6-EDA5E3C4F712}"/>
              </a:ext>
            </a:extLst>
          </p:cNvPr>
          <p:cNvSpPr>
            <a:spLocks noGrp="1"/>
          </p:cNvSpPr>
          <p:nvPr>
            <p:ph type="title"/>
          </p:nvPr>
        </p:nvSpPr>
        <p:spPr/>
        <p:txBody>
          <a:bodyPr/>
          <a:lstStyle/>
          <a:p>
            <a:r>
              <a:rPr lang="en-US" dirty="0"/>
              <a:t>Input Type – Password</a:t>
            </a:r>
          </a:p>
        </p:txBody>
      </p:sp>
      <p:sp>
        <p:nvSpPr>
          <p:cNvPr id="3" name="Content Placeholder 2">
            <a:extLst>
              <a:ext uri="{FF2B5EF4-FFF2-40B4-BE49-F238E27FC236}">
                <a16:creationId xmlns:a16="http://schemas.microsoft.com/office/drawing/2014/main" id="{E9A0B01E-2151-7944-BD43-C432DF99CFD3}"/>
              </a:ext>
            </a:extLst>
          </p:cNvPr>
          <p:cNvSpPr>
            <a:spLocks noGrp="1"/>
          </p:cNvSpPr>
          <p:nvPr>
            <p:ph idx="1"/>
          </p:nvPr>
        </p:nvSpPr>
        <p:spPr>
          <a:xfrm>
            <a:off x="838200" y="1690688"/>
            <a:ext cx="10515600" cy="1569660"/>
          </a:xfrm>
        </p:spPr>
        <p:txBody>
          <a:bodyPr/>
          <a:lstStyle/>
          <a:p>
            <a:r>
              <a:rPr lang="en-US" dirty="0"/>
              <a:t>Used for password inputs</a:t>
            </a:r>
          </a:p>
          <a:p>
            <a:r>
              <a:rPr lang="en-US" dirty="0"/>
              <a:t>Text entered by the user is hidden visually by the browser</a:t>
            </a:r>
          </a:p>
        </p:txBody>
      </p:sp>
      <p:pic>
        <p:nvPicPr>
          <p:cNvPr id="5" name="Picture 4" descr="HTML input with a type of password">
            <a:extLst>
              <a:ext uri="{FF2B5EF4-FFF2-40B4-BE49-F238E27FC236}">
                <a16:creationId xmlns:a16="http://schemas.microsoft.com/office/drawing/2014/main" id="{35D49531-C669-5943-B2F8-94341B87F5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0700" y="4998794"/>
            <a:ext cx="8013700" cy="1765300"/>
          </a:xfrm>
          <a:prstGeom prst="rect">
            <a:avLst/>
          </a:prstGeom>
        </p:spPr>
      </p:pic>
      <p:sp>
        <p:nvSpPr>
          <p:cNvPr id="6" name="Rectangle 5">
            <a:extLst>
              <a:ext uri="{FF2B5EF4-FFF2-40B4-BE49-F238E27FC236}">
                <a16:creationId xmlns:a16="http://schemas.microsoft.com/office/drawing/2014/main" id="{BA163086-AD97-284B-B49A-E41A97E04357}"/>
              </a:ext>
            </a:extLst>
          </p:cNvPr>
          <p:cNvSpPr/>
          <p:nvPr/>
        </p:nvSpPr>
        <p:spPr>
          <a:xfrm>
            <a:off x="1670050" y="3013936"/>
            <a:ext cx="8305800" cy="1569660"/>
          </a:xfrm>
          <a:prstGeom prst="rect">
            <a:avLst/>
          </a:prstGeom>
          <a:solidFill>
            <a:schemeClr val="tx1"/>
          </a:solidFill>
        </p:spPr>
        <p:txBody>
          <a:bodyPr wrap="square">
            <a:spAutoFit/>
          </a:bodyPr>
          <a:lstStyle/>
          <a:p>
            <a:endParaRPr lang="en-CA" sz="2400" dirty="0">
              <a:solidFill>
                <a:srgbClr val="808080"/>
              </a:solidFill>
              <a:latin typeface="Menlo" panose="020B0609030804020204" pitchFamily="49" charset="0"/>
            </a:endParaRPr>
          </a:p>
          <a:p>
            <a:r>
              <a:rPr lang="en-CA" sz="2400" dirty="0">
                <a:solidFill>
                  <a:srgbClr val="808080"/>
                </a:solidFill>
                <a:latin typeface="Menlo" panose="020B0609030804020204" pitchFamily="49" charset="0"/>
              </a:rPr>
              <a:t>&lt;</a:t>
            </a:r>
            <a:r>
              <a:rPr lang="en-CA" sz="2400" dirty="0">
                <a:solidFill>
                  <a:srgbClr val="569CD6"/>
                </a:solidFill>
                <a:latin typeface="Menlo" panose="020B0609030804020204" pitchFamily="49" charset="0"/>
              </a:rPr>
              <a:t>label</a:t>
            </a:r>
            <a:r>
              <a:rPr lang="en-CA" sz="2400" dirty="0">
                <a:solidFill>
                  <a:srgbClr val="D4D4D4"/>
                </a:solidFill>
                <a:latin typeface="Menlo" panose="020B0609030804020204" pitchFamily="49" charset="0"/>
              </a:rPr>
              <a:t> </a:t>
            </a:r>
            <a:r>
              <a:rPr lang="en-CA" sz="2400" dirty="0">
                <a:solidFill>
                  <a:srgbClr val="9CDCFE"/>
                </a:solidFill>
                <a:latin typeface="Menlo" panose="020B0609030804020204" pitchFamily="49" charset="0"/>
              </a:rPr>
              <a:t>for</a:t>
            </a:r>
            <a:r>
              <a:rPr lang="en-CA" sz="2400" dirty="0">
                <a:solidFill>
                  <a:srgbClr val="D4D4D4"/>
                </a:solidFill>
                <a:latin typeface="Menlo" panose="020B0609030804020204" pitchFamily="49" charset="0"/>
              </a:rPr>
              <a:t>=</a:t>
            </a:r>
            <a:r>
              <a:rPr lang="en-CA" sz="2400" dirty="0">
                <a:solidFill>
                  <a:srgbClr val="CE9178"/>
                </a:solidFill>
                <a:latin typeface="Menlo" panose="020B0609030804020204" pitchFamily="49" charset="0"/>
              </a:rPr>
              <a:t>"pw"</a:t>
            </a:r>
            <a:r>
              <a:rPr lang="en-CA" sz="2400" dirty="0">
                <a:solidFill>
                  <a:srgbClr val="808080"/>
                </a:solidFill>
                <a:latin typeface="Menlo" panose="020B0609030804020204" pitchFamily="49" charset="0"/>
              </a:rPr>
              <a:t>&gt;</a:t>
            </a:r>
            <a:r>
              <a:rPr lang="en-CA" sz="2400" dirty="0">
                <a:solidFill>
                  <a:srgbClr val="D4D4D4"/>
                </a:solidFill>
                <a:latin typeface="Menlo" panose="020B0609030804020204" pitchFamily="49" charset="0"/>
              </a:rPr>
              <a:t>Password: </a:t>
            </a:r>
            <a:r>
              <a:rPr lang="en-CA" sz="2400" dirty="0">
                <a:solidFill>
                  <a:srgbClr val="808080"/>
                </a:solidFill>
                <a:latin typeface="Menlo" panose="020B0609030804020204" pitchFamily="49" charset="0"/>
              </a:rPr>
              <a:t>&lt;/</a:t>
            </a:r>
            <a:r>
              <a:rPr lang="en-CA" sz="2400" dirty="0">
                <a:solidFill>
                  <a:srgbClr val="569CD6"/>
                </a:solidFill>
                <a:latin typeface="Menlo" panose="020B0609030804020204" pitchFamily="49" charset="0"/>
              </a:rPr>
              <a:t>label</a:t>
            </a:r>
            <a:r>
              <a:rPr lang="en-CA" sz="2400" dirty="0">
                <a:solidFill>
                  <a:srgbClr val="808080"/>
                </a:solidFill>
                <a:latin typeface="Menlo" panose="020B0609030804020204" pitchFamily="49" charset="0"/>
              </a:rPr>
              <a:t>&gt;</a:t>
            </a:r>
            <a:endParaRPr lang="en-CA" sz="2400" dirty="0">
              <a:solidFill>
                <a:srgbClr val="D4D4D4"/>
              </a:solidFill>
              <a:latin typeface="Menlo" panose="020B0609030804020204" pitchFamily="49" charset="0"/>
            </a:endParaRPr>
          </a:p>
          <a:p>
            <a:r>
              <a:rPr lang="en-CA" sz="2400" dirty="0">
                <a:solidFill>
                  <a:srgbClr val="808080"/>
                </a:solidFill>
                <a:latin typeface="Menlo" panose="020B0609030804020204" pitchFamily="49" charset="0"/>
              </a:rPr>
              <a:t>&lt;</a:t>
            </a:r>
            <a:r>
              <a:rPr lang="en-CA" sz="2400" dirty="0">
                <a:solidFill>
                  <a:srgbClr val="569CD6"/>
                </a:solidFill>
                <a:latin typeface="Menlo" panose="020B0609030804020204" pitchFamily="49" charset="0"/>
              </a:rPr>
              <a:t>input</a:t>
            </a:r>
            <a:r>
              <a:rPr lang="en-CA" sz="2400" dirty="0">
                <a:solidFill>
                  <a:srgbClr val="D4D4D4"/>
                </a:solidFill>
                <a:latin typeface="Menlo" panose="020B0609030804020204" pitchFamily="49" charset="0"/>
              </a:rPr>
              <a:t> </a:t>
            </a:r>
            <a:r>
              <a:rPr lang="en-CA" sz="2400" dirty="0">
                <a:solidFill>
                  <a:srgbClr val="9CDCFE"/>
                </a:solidFill>
                <a:latin typeface="Menlo" panose="020B0609030804020204" pitchFamily="49" charset="0"/>
              </a:rPr>
              <a:t>id</a:t>
            </a:r>
            <a:r>
              <a:rPr lang="en-CA" sz="2400" dirty="0">
                <a:solidFill>
                  <a:srgbClr val="D4D4D4"/>
                </a:solidFill>
                <a:latin typeface="Menlo" panose="020B0609030804020204" pitchFamily="49" charset="0"/>
              </a:rPr>
              <a:t>=</a:t>
            </a:r>
            <a:r>
              <a:rPr lang="en-CA" sz="2400" dirty="0">
                <a:solidFill>
                  <a:srgbClr val="CE9178"/>
                </a:solidFill>
                <a:latin typeface="Menlo" panose="020B0609030804020204" pitchFamily="49" charset="0"/>
              </a:rPr>
              <a:t>"pw"</a:t>
            </a:r>
            <a:r>
              <a:rPr lang="en-CA" sz="2400" dirty="0">
                <a:solidFill>
                  <a:srgbClr val="D4D4D4"/>
                </a:solidFill>
                <a:latin typeface="Menlo" panose="020B0609030804020204" pitchFamily="49" charset="0"/>
              </a:rPr>
              <a:t> </a:t>
            </a:r>
            <a:r>
              <a:rPr lang="en-CA" sz="2400" dirty="0">
                <a:solidFill>
                  <a:srgbClr val="9CDCFE"/>
                </a:solidFill>
                <a:latin typeface="Menlo" panose="020B0609030804020204" pitchFamily="49" charset="0"/>
              </a:rPr>
              <a:t>type</a:t>
            </a:r>
            <a:r>
              <a:rPr lang="en-CA" sz="2400" dirty="0">
                <a:solidFill>
                  <a:srgbClr val="D4D4D4"/>
                </a:solidFill>
                <a:latin typeface="Menlo" panose="020B0609030804020204" pitchFamily="49" charset="0"/>
              </a:rPr>
              <a:t>=</a:t>
            </a:r>
            <a:r>
              <a:rPr lang="en-CA" sz="2400" dirty="0">
                <a:solidFill>
                  <a:srgbClr val="CE9178"/>
                </a:solidFill>
                <a:latin typeface="Menlo" panose="020B0609030804020204" pitchFamily="49" charset="0"/>
              </a:rPr>
              <a:t>"password"</a:t>
            </a:r>
            <a:r>
              <a:rPr lang="en-CA" sz="2400" dirty="0">
                <a:solidFill>
                  <a:srgbClr val="D4D4D4"/>
                </a:solidFill>
                <a:latin typeface="Menlo" panose="020B0609030804020204" pitchFamily="49" charset="0"/>
              </a:rPr>
              <a:t> </a:t>
            </a:r>
            <a:r>
              <a:rPr lang="en-CA" sz="2400" dirty="0">
                <a:solidFill>
                  <a:srgbClr val="9CDCFE"/>
                </a:solidFill>
                <a:latin typeface="Menlo" panose="020B0609030804020204" pitchFamily="49" charset="0"/>
              </a:rPr>
              <a:t>name</a:t>
            </a:r>
            <a:r>
              <a:rPr lang="en-CA" sz="2400" dirty="0">
                <a:solidFill>
                  <a:srgbClr val="D4D4D4"/>
                </a:solidFill>
                <a:latin typeface="Menlo" panose="020B0609030804020204" pitchFamily="49" charset="0"/>
              </a:rPr>
              <a:t>=</a:t>
            </a:r>
            <a:r>
              <a:rPr lang="en-CA" sz="2400" dirty="0">
                <a:solidFill>
                  <a:srgbClr val="CE9178"/>
                </a:solidFill>
                <a:latin typeface="Menlo" panose="020B0609030804020204" pitchFamily="49" charset="0"/>
              </a:rPr>
              <a:t>"pw"</a:t>
            </a:r>
            <a:r>
              <a:rPr lang="en-CA" sz="2400" dirty="0">
                <a:solidFill>
                  <a:srgbClr val="808080"/>
                </a:solidFill>
                <a:latin typeface="Menlo" panose="020B0609030804020204" pitchFamily="49" charset="0"/>
              </a:rPr>
              <a:t>&gt;</a:t>
            </a:r>
          </a:p>
          <a:p>
            <a:endParaRPr lang="en-CA" sz="2400" b="0" dirty="0">
              <a:solidFill>
                <a:srgbClr val="D4D4D4"/>
              </a:solidFill>
              <a:effectLst/>
              <a:latin typeface="Menlo" panose="020B0609030804020204" pitchFamily="49" charset="0"/>
            </a:endParaRPr>
          </a:p>
        </p:txBody>
      </p:sp>
      <p:sp>
        <p:nvSpPr>
          <p:cNvPr id="7" name="Arrow: Right 16">
            <a:extLst>
              <a:ext uri="{FF2B5EF4-FFF2-40B4-BE49-F238E27FC236}">
                <a16:creationId xmlns:a16="http://schemas.microsoft.com/office/drawing/2014/main" id="{FA392128-F0CD-244A-A668-FB653476E9FD}"/>
              </a:ext>
            </a:extLst>
          </p:cNvPr>
          <p:cNvSpPr/>
          <p:nvPr/>
        </p:nvSpPr>
        <p:spPr>
          <a:xfrm rot="7638271">
            <a:off x="5022835" y="4738275"/>
            <a:ext cx="1351463" cy="22504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4239309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21F55-C4D6-8548-9ED0-05AF51F0FC98}"/>
              </a:ext>
            </a:extLst>
          </p:cNvPr>
          <p:cNvSpPr>
            <a:spLocks noGrp="1"/>
          </p:cNvSpPr>
          <p:nvPr>
            <p:ph type="title"/>
          </p:nvPr>
        </p:nvSpPr>
        <p:spPr/>
        <p:txBody>
          <a:bodyPr/>
          <a:lstStyle/>
          <a:p>
            <a:r>
              <a:rPr lang="en-US" dirty="0"/>
              <a:t>Input Type - Checkbox</a:t>
            </a:r>
          </a:p>
        </p:txBody>
      </p:sp>
      <p:sp>
        <p:nvSpPr>
          <p:cNvPr id="3" name="Content Placeholder 2">
            <a:extLst>
              <a:ext uri="{FF2B5EF4-FFF2-40B4-BE49-F238E27FC236}">
                <a16:creationId xmlns:a16="http://schemas.microsoft.com/office/drawing/2014/main" id="{CBB58D30-BFC8-BF44-B519-9DBA7AA2BA3F}"/>
              </a:ext>
            </a:extLst>
          </p:cNvPr>
          <p:cNvSpPr>
            <a:spLocks noGrp="1"/>
          </p:cNvSpPr>
          <p:nvPr>
            <p:ph idx="1"/>
          </p:nvPr>
        </p:nvSpPr>
        <p:spPr/>
        <p:txBody>
          <a:bodyPr/>
          <a:lstStyle/>
          <a:p>
            <a:r>
              <a:rPr lang="en-US" dirty="0"/>
              <a:t>Allows the user to select multiple options with a ”checkbox” interface</a:t>
            </a:r>
          </a:p>
          <a:p>
            <a:r>
              <a:rPr lang="en-US" dirty="0"/>
              <a:t>Use “checkbox” when you want to give the user the ability to select multiple options</a:t>
            </a:r>
          </a:p>
          <a:p>
            <a:r>
              <a:rPr lang="en-US" dirty="0"/>
              <a:t>To create a “checkbox” group make sure the each “checkbox” input has the same “name” attribute value</a:t>
            </a:r>
          </a:p>
        </p:txBody>
      </p:sp>
    </p:spTree>
    <p:extLst>
      <p:ext uri="{BB962C8B-B14F-4D97-AF65-F5344CB8AC3E}">
        <p14:creationId xmlns:p14="http://schemas.microsoft.com/office/powerpoint/2010/main" val="21210267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B4753B1-BD32-2F49-A880-05E9582CADE0}"/>
              </a:ext>
            </a:extLst>
          </p:cNvPr>
          <p:cNvSpPr/>
          <p:nvPr/>
        </p:nvSpPr>
        <p:spPr>
          <a:xfrm>
            <a:off x="463688" y="2254134"/>
            <a:ext cx="11264624" cy="2031325"/>
          </a:xfrm>
          <a:prstGeom prst="rect">
            <a:avLst/>
          </a:prstGeom>
          <a:solidFill>
            <a:schemeClr val="tx1"/>
          </a:solidFill>
        </p:spPr>
        <p:txBody>
          <a:bodyPr wrap="square">
            <a:spAutoFit/>
          </a:bodyPr>
          <a:lstStyle/>
          <a:p>
            <a:endParaRPr lang="en-CA" dirty="0">
              <a:solidFill>
                <a:srgbClr val="808080"/>
              </a:solidFill>
              <a:latin typeface="Menlo" panose="020B0609030804020204" pitchFamily="49" charset="0"/>
            </a:endParaRPr>
          </a:p>
          <a:p>
            <a:r>
              <a:rPr lang="en-CA" dirty="0">
                <a:solidFill>
                  <a:srgbClr val="808080"/>
                </a:solidFill>
                <a:latin typeface="Menlo" panose="020B0609030804020204" pitchFamily="49" charset="0"/>
              </a:rPr>
              <a:t>&lt;</a:t>
            </a:r>
            <a:r>
              <a:rPr lang="en-CA" dirty="0">
                <a:solidFill>
                  <a:srgbClr val="569CD6"/>
                </a:solidFill>
                <a:latin typeface="Menlo" panose="020B0609030804020204" pitchFamily="49" charset="0"/>
              </a:rPr>
              <a:t>input</a:t>
            </a:r>
            <a:r>
              <a:rPr lang="en-CA" dirty="0">
                <a:solidFill>
                  <a:srgbClr val="D4D4D4"/>
                </a:solidFill>
                <a:latin typeface="Menlo" panose="020B0609030804020204" pitchFamily="49" charset="0"/>
              </a:rPr>
              <a:t> </a:t>
            </a:r>
            <a:r>
              <a:rPr lang="en-CA" dirty="0">
                <a:solidFill>
                  <a:srgbClr val="9CDCFE"/>
                </a:solidFill>
                <a:latin typeface="Menlo" panose="020B0609030804020204" pitchFamily="49" charset="0"/>
              </a:rPr>
              <a:t>type</a:t>
            </a:r>
            <a:r>
              <a:rPr lang="en-CA" dirty="0">
                <a:solidFill>
                  <a:srgbClr val="D4D4D4"/>
                </a:solidFill>
                <a:latin typeface="Menlo" panose="020B0609030804020204" pitchFamily="49" charset="0"/>
              </a:rPr>
              <a:t>=</a:t>
            </a:r>
            <a:r>
              <a:rPr lang="en-CA" dirty="0">
                <a:solidFill>
                  <a:srgbClr val="CE9178"/>
                </a:solidFill>
                <a:latin typeface="Menlo" panose="020B0609030804020204" pitchFamily="49" charset="0"/>
              </a:rPr>
              <a:t>"checkbox"</a:t>
            </a:r>
            <a:r>
              <a:rPr lang="en-CA" dirty="0">
                <a:solidFill>
                  <a:srgbClr val="D4D4D4"/>
                </a:solidFill>
                <a:latin typeface="Menlo" panose="020B0609030804020204" pitchFamily="49" charset="0"/>
              </a:rPr>
              <a:t> </a:t>
            </a:r>
            <a:r>
              <a:rPr lang="en-CA" dirty="0">
                <a:solidFill>
                  <a:srgbClr val="9CDCFE"/>
                </a:solidFill>
                <a:latin typeface="Menlo" panose="020B0609030804020204" pitchFamily="49" charset="0"/>
              </a:rPr>
              <a:t>name</a:t>
            </a:r>
            <a:r>
              <a:rPr lang="en-CA" dirty="0">
                <a:solidFill>
                  <a:srgbClr val="D4D4D4"/>
                </a:solidFill>
                <a:latin typeface="Menlo" panose="020B0609030804020204" pitchFamily="49" charset="0"/>
              </a:rPr>
              <a:t>=</a:t>
            </a:r>
            <a:r>
              <a:rPr lang="en-CA" dirty="0">
                <a:solidFill>
                  <a:srgbClr val="CE9178"/>
                </a:solidFill>
                <a:latin typeface="Menlo" panose="020B0609030804020204" pitchFamily="49" charset="0"/>
              </a:rPr>
              <a:t>"a-features"</a:t>
            </a:r>
            <a:r>
              <a:rPr lang="en-CA" dirty="0">
                <a:solidFill>
                  <a:srgbClr val="D4D4D4"/>
                </a:solidFill>
                <a:latin typeface="Menlo" panose="020B0609030804020204" pitchFamily="49" charset="0"/>
              </a:rPr>
              <a:t> </a:t>
            </a:r>
            <a:r>
              <a:rPr lang="en-CA" dirty="0">
                <a:solidFill>
                  <a:srgbClr val="9CDCFE"/>
                </a:solidFill>
                <a:latin typeface="Menlo" panose="020B0609030804020204" pitchFamily="49" charset="0"/>
              </a:rPr>
              <a:t>id</a:t>
            </a:r>
            <a:r>
              <a:rPr lang="en-CA" dirty="0">
                <a:solidFill>
                  <a:srgbClr val="D4D4D4"/>
                </a:solidFill>
                <a:latin typeface="Menlo" panose="020B0609030804020204" pitchFamily="49" charset="0"/>
              </a:rPr>
              <a:t>=</a:t>
            </a:r>
            <a:r>
              <a:rPr lang="en-CA" dirty="0">
                <a:solidFill>
                  <a:srgbClr val="CE9178"/>
                </a:solidFill>
                <a:latin typeface="Menlo" panose="020B0609030804020204" pitchFamily="49" charset="0"/>
              </a:rPr>
              <a:t>"b-pro"</a:t>
            </a:r>
            <a:r>
              <a:rPr lang="en-CA" dirty="0">
                <a:solidFill>
                  <a:srgbClr val="D4D4D4"/>
                </a:solidFill>
                <a:latin typeface="Menlo" panose="020B0609030804020204" pitchFamily="49" charset="0"/>
              </a:rPr>
              <a:t> </a:t>
            </a:r>
            <a:r>
              <a:rPr lang="en-CA" dirty="0">
                <a:solidFill>
                  <a:srgbClr val="9CDCFE"/>
                </a:solidFill>
                <a:latin typeface="Menlo" panose="020B0609030804020204" pitchFamily="49" charset="0"/>
              </a:rPr>
              <a:t>value</a:t>
            </a:r>
            <a:r>
              <a:rPr lang="en-CA" dirty="0">
                <a:solidFill>
                  <a:srgbClr val="D4D4D4"/>
                </a:solidFill>
                <a:latin typeface="Menlo" panose="020B0609030804020204" pitchFamily="49" charset="0"/>
              </a:rPr>
              <a:t>=</a:t>
            </a:r>
            <a:r>
              <a:rPr lang="en-CA" dirty="0">
                <a:solidFill>
                  <a:srgbClr val="CE9178"/>
                </a:solidFill>
                <a:latin typeface="Menlo" panose="020B0609030804020204" pitchFamily="49" charset="0"/>
              </a:rPr>
              <a:t>"balance protection"</a:t>
            </a:r>
            <a:r>
              <a:rPr lang="en-CA" dirty="0">
                <a:solidFill>
                  <a:srgbClr val="808080"/>
                </a:solidFill>
                <a:latin typeface="Menlo" panose="020B0609030804020204" pitchFamily="49" charset="0"/>
              </a:rPr>
              <a:t>&gt;</a:t>
            </a:r>
            <a:endParaRPr lang="en-CA" dirty="0">
              <a:solidFill>
                <a:srgbClr val="D4D4D4"/>
              </a:solidFill>
              <a:latin typeface="Menlo" panose="020B0609030804020204" pitchFamily="49" charset="0"/>
            </a:endParaRPr>
          </a:p>
          <a:p>
            <a:r>
              <a:rPr lang="en-CA" dirty="0">
                <a:solidFill>
                  <a:srgbClr val="808080"/>
                </a:solidFill>
                <a:latin typeface="Menlo" panose="020B0609030804020204" pitchFamily="49" charset="0"/>
              </a:rPr>
              <a:t>&lt;</a:t>
            </a:r>
            <a:r>
              <a:rPr lang="en-CA" dirty="0">
                <a:solidFill>
                  <a:srgbClr val="569CD6"/>
                </a:solidFill>
                <a:latin typeface="Menlo" panose="020B0609030804020204" pitchFamily="49" charset="0"/>
              </a:rPr>
              <a:t>label</a:t>
            </a:r>
            <a:r>
              <a:rPr lang="en-CA" dirty="0">
                <a:solidFill>
                  <a:srgbClr val="D4D4D4"/>
                </a:solidFill>
                <a:latin typeface="Menlo" panose="020B0609030804020204" pitchFamily="49" charset="0"/>
              </a:rPr>
              <a:t> </a:t>
            </a:r>
            <a:r>
              <a:rPr lang="en-CA" dirty="0">
                <a:solidFill>
                  <a:srgbClr val="9CDCFE"/>
                </a:solidFill>
                <a:latin typeface="Menlo" panose="020B0609030804020204" pitchFamily="49" charset="0"/>
              </a:rPr>
              <a:t>for</a:t>
            </a:r>
            <a:r>
              <a:rPr lang="en-CA" dirty="0">
                <a:solidFill>
                  <a:srgbClr val="D4D4D4"/>
                </a:solidFill>
                <a:latin typeface="Menlo" panose="020B0609030804020204" pitchFamily="49" charset="0"/>
              </a:rPr>
              <a:t>=</a:t>
            </a:r>
            <a:r>
              <a:rPr lang="en-CA" dirty="0">
                <a:solidFill>
                  <a:srgbClr val="CE9178"/>
                </a:solidFill>
                <a:latin typeface="Menlo" panose="020B0609030804020204" pitchFamily="49" charset="0"/>
              </a:rPr>
              <a:t>"b-pro"</a:t>
            </a:r>
            <a:r>
              <a:rPr lang="en-CA" dirty="0">
                <a:solidFill>
                  <a:srgbClr val="808080"/>
                </a:solidFill>
                <a:latin typeface="Menlo" panose="020B0609030804020204" pitchFamily="49" charset="0"/>
              </a:rPr>
              <a:t>&gt;</a:t>
            </a:r>
            <a:r>
              <a:rPr lang="en-CA" dirty="0">
                <a:solidFill>
                  <a:srgbClr val="D4D4D4"/>
                </a:solidFill>
                <a:latin typeface="Menlo" panose="020B0609030804020204" pitchFamily="49" charset="0"/>
              </a:rPr>
              <a:t>Balance Protection </a:t>
            </a:r>
            <a:r>
              <a:rPr lang="en-CA" dirty="0">
                <a:solidFill>
                  <a:srgbClr val="808080"/>
                </a:solidFill>
                <a:latin typeface="Menlo" panose="020B0609030804020204" pitchFamily="49" charset="0"/>
              </a:rPr>
              <a:t>&lt;/</a:t>
            </a:r>
            <a:r>
              <a:rPr lang="en-CA" dirty="0">
                <a:solidFill>
                  <a:srgbClr val="569CD6"/>
                </a:solidFill>
                <a:latin typeface="Menlo" panose="020B0609030804020204" pitchFamily="49" charset="0"/>
              </a:rPr>
              <a:t>label</a:t>
            </a:r>
            <a:r>
              <a:rPr lang="en-CA" dirty="0">
                <a:solidFill>
                  <a:srgbClr val="808080"/>
                </a:solidFill>
                <a:latin typeface="Menlo" panose="020B0609030804020204" pitchFamily="49" charset="0"/>
              </a:rPr>
              <a:t>&gt;</a:t>
            </a:r>
            <a:endParaRPr lang="en-CA" dirty="0">
              <a:solidFill>
                <a:srgbClr val="D4D4D4"/>
              </a:solidFill>
              <a:latin typeface="Menlo" panose="020B0609030804020204" pitchFamily="49" charset="0"/>
            </a:endParaRPr>
          </a:p>
          <a:p>
            <a:endParaRPr lang="en-CA" dirty="0">
              <a:solidFill>
                <a:srgbClr val="808080"/>
              </a:solidFill>
              <a:latin typeface="Menlo" panose="020B0609030804020204" pitchFamily="49" charset="0"/>
            </a:endParaRPr>
          </a:p>
          <a:p>
            <a:r>
              <a:rPr lang="en-CA" dirty="0">
                <a:solidFill>
                  <a:srgbClr val="808080"/>
                </a:solidFill>
                <a:latin typeface="Menlo" panose="020B0609030804020204" pitchFamily="49" charset="0"/>
              </a:rPr>
              <a:t>&lt;</a:t>
            </a:r>
            <a:r>
              <a:rPr lang="en-CA" dirty="0">
                <a:solidFill>
                  <a:srgbClr val="569CD6"/>
                </a:solidFill>
                <a:latin typeface="Menlo" panose="020B0609030804020204" pitchFamily="49" charset="0"/>
              </a:rPr>
              <a:t>input</a:t>
            </a:r>
            <a:r>
              <a:rPr lang="en-CA" dirty="0">
                <a:solidFill>
                  <a:srgbClr val="D4D4D4"/>
                </a:solidFill>
                <a:latin typeface="Menlo" panose="020B0609030804020204" pitchFamily="49" charset="0"/>
              </a:rPr>
              <a:t> </a:t>
            </a:r>
            <a:r>
              <a:rPr lang="en-CA" dirty="0">
                <a:solidFill>
                  <a:srgbClr val="9CDCFE"/>
                </a:solidFill>
                <a:latin typeface="Menlo" panose="020B0609030804020204" pitchFamily="49" charset="0"/>
              </a:rPr>
              <a:t>type</a:t>
            </a:r>
            <a:r>
              <a:rPr lang="en-CA" dirty="0">
                <a:solidFill>
                  <a:srgbClr val="D4D4D4"/>
                </a:solidFill>
                <a:latin typeface="Menlo" panose="020B0609030804020204" pitchFamily="49" charset="0"/>
              </a:rPr>
              <a:t>=</a:t>
            </a:r>
            <a:r>
              <a:rPr lang="en-CA" dirty="0">
                <a:solidFill>
                  <a:srgbClr val="CE9178"/>
                </a:solidFill>
                <a:latin typeface="Menlo" panose="020B0609030804020204" pitchFamily="49" charset="0"/>
              </a:rPr>
              <a:t>"checkbox"</a:t>
            </a:r>
            <a:r>
              <a:rPr lang="en-CA" dirty="0">
                <a:solidFill>
                  <a:srgbClr val="D4D4D4"/>
                </a:solidFill>
                <a:latin typeface="Menlo" panose="020B0609030804020204" pitchFamily="49" charset="0"/>
              </a:rPr>
              <a:t> </a:t>
            </a:r>
            <a:r>
              <a:rPr lang="en-CA" dirty="0">
                <a:solidFill>
                  <a:srgbClr val="9CDCFE"/>
                </a:solidFill>
                <a:latin typeface="Menlo" panose="020B0609030804020204" pitchFamily="49" charset="0"/>
              </a:rPr>
              <a:t>name</a:t>
            </a:r>
            <a:r>
              <a:rPr lang="en-CA" dirty="0">
                <a:solidFill>
                  <a:srgbClr val="D4D4D4"/>
                </a:solidFill>
                <a:latin typeface="Menlo" panose="020B0609030804020204" pitchFamily="49" charset="0"/>
              </a:rPr>
              <a:t>=</a:t>
            </a:r>
            <a:r>
              <a:rPr lang="en-CA" dirty="0">
                <a:solidFill>
                  <a:srgbClr val="CE9178"/>
                </a:solidFill>
                <a:latin typeface="Menlo" panose="020B0609030804020204" pitchFamily="49" charset="0"/>
              </a:rPr>
              <a:t>"a-features"</a:t>
            </a:r>
            <a:r>
              <a:rPr lang="en-CA" dirty="0">
                <a:solidFill>
                  <a:srgbClr val="D4D4D4"/>
                </a:solidFill>
                <a:latin typeface="Menlo" panose="020B0609030804020204" pitchFamily="49" charset="0"/>
              </a:rPr>
              <a:t> </a:t>
            </a:r>
            <a:r>
              <a:rPr lang="en-CA" dirty="0">
                <a:solidFill>
                  <a:srgbClr val="9CDCFE"/>
                </a:solidFill>
                <a:latin typeface="Menlo" panose="020B0609030804020204" pitchFamily="49" charset="0"/>
              </a:rPr>
              <a:t>id</a:t>
            </a:r>
            <a:r>
              <a:rPr lang="en-CA" dirty="0">
                <a:solidFill>
                  <a:srgbClr val="D4D4D4"/>
                </a:solidFill>
                <a:latin typeface="Menlo" panose="020B0609030804020204" pitchFamily="49" charset="0"/>
              </a:rPr>
              <a:t>=</a:t>
            </a:r>
            <a:r>
              <a:rPr lang="en-CA" dirty="0">
                <a:solidFill>
                  <a:srgbClr val="CE9178"/>
                </a:solidFill>
                <a:latin typeface="Menlo" panose="020B0609030804020204" pitchFamily="49" charset="0"/>
              </a:rPr>
              <a:t>"a-alerts"</a:t>
            </a:r>
            <a:r>
              <a:rPr lang="en-CA" dirty="0">
                <a:solidFill>
                  <a:srgbClr val="D4D4D4"/>
                </a:solidFill>
                <a:latin typeface="Menlo" panose="020B0609030804020204" pitchFamily="49" charset="0"/>
              </a:rPr>
              <a:t> </a:t>
            </a:r>
            <a:r>
              <a:rPr lang="en-CA" dirty="0">
                <a:solidFill>
                  <a:srgbClr val="9CDCFE"/>
                </a:solidFill>
                <a:latin typeface="Menlo" panose="020B0609030804020204" pitchFamily="49" charset="0"/>
              </a:rPr>
              <a:t>value</a:t>
            </a:r>
            <a:r>
              <a:rPr lang="en-CA" dirty="0">
                <a:solidFill>
                  <a:srgbClr val="D4D4D4"/>
                </a:solidFill>
                <a:latin typeface="Menlo" panose="020B0609030804020204" pitchFamily="49" charset="0"/>
              </a:rPr>
              <a:t>=</a:t>
            </a:r>
            <a:r>
              <a:rPr lang="en-CA" dirty="0">
                <a:solidFill>
                  <a:srgbClr val="CE9178"/>
                </a:solidFill>
                <a:latin typeface="Menlo" panose="020B0609030804020204" pitchFamily="49" charset="0"/>
              </a:rPr>
              <a:t>"account alerts"</a:t>
            </a:r>
            <a:r>
              <a:rPr lang="en-CA" dirty="0">
                <a:solidFill>
                  <a:srgbClr val="808080"/>
                </a:solidFill>
                <a:latin typeface="Menlo" panose="020B0609030804020204" pitchFamily="49" charset="0"/>
              </a:rPr>
              <a:t>&gt;</a:t>
            </a:r>
            <a:endParaRPr lang="en-CA" dirty="0">
              <a:solidFill>
                <a:srgbClr val="D4D4D4"/>
              </a:solidFill>
              <a:latin typeface="Menlo" panose="020B0609030804020204" pitchFamily="49" charset="0"/>
            </a:endParaRPr>
          </a:p>
          <a:p>
            <a:r>
              <a:rPr lang="en-CA" dirty="0">
                <a:solidFill>
                  <a:srgbClr val="808080"/>
                </a:solidFill>
                <a:latin typeface="Menlo" panose="020B0609030804020204" pitchFamily="49" charset="0"/>
              </a:rPr>
              <a:t>&lt;</a:t>
            </a:r>
            <a:r>
              <a:rPr lang="en-CA" dirty="0">
                <a:solidFill>
                  <a:srgbClr val="569CD6"/>
                </a:solidFill>
                <a:latin typeface="Menlo" panose="020B0609030804020204" pitchFamily="49" charset="0"/>
              </a:rPr>
              <a:t>label</a:t>
            </a:r>
            <a:r>
              <a:rPr lang="en-CA" dirty="0">
                <a:solidFill>
                  <a:srgbClr val="D4D4D4"/>
                </a:solidFill>
                <a:latin typeface="Menlo" panose="020B0609030804020204" pitchFamily="49" charset="0"/>
              </a:rPr>
              <a:t> </a:t>
            </a:r>
            <a:r>
              <a:rPr lang="en-CA" dirty="0">
                <a:solidFill>
                  <a:srgbClr val="9CDCFE"/>
                </a:solidFill>
                <a:latin typeface="Menlo" panose="020B0609030804020204" pitchFamily="49" charset="0"/>
              </a:rPr>
              <a:t>for</a:t>
            </a:r>
            <a:r>
              <a:rPr lang="en-CA" dirty="0">
                <a:solidFill>
                  <a:srgbClr val="D4D4D4"/>
                </a:solidFill>
                <a:latin typeface="Menlo" panose="020B0609030804020204" pitchFamily="49" charset="0"/>
              </a:rPr>
              <a:t>=</a:t>
            </a:r>
            <a:r>
              <a:rPr lang="en-CA" dirty="0">
                <a:solidFill>
                  <a:srgbClr val="CE9178"/>
                </a:solidFill>
                <a:latin typeface="Menlo" panose="020B0609030804020204" pitchFamily="49" charset="0"/>
              </a:rPr>
              <a:t>"a-alerts"</a:t>
            </a:r>
            <a:r>
              <a:rPr lang="en-CA" dirty="0">
                <a:solidFill>
                  <a:srgbClr val="808080"/>
                </a:solidFill>
                <a:latin typeface="Menlo" panose="020B0609030804020204" pitchFamily="49" charset="0"/>
              </a:rPr>
              <a:t>&gt;</a:t>
            </a:r>
            <a:r>
              <a:rPr lang="en-CA" dirty="0">
                <a:solidFill>
                  <a:srgbClr val="D4D4D4"/>
                </a:solidFill>
                <a:latin typeface="Menlo" panose="020B0609030804020204" pitchFamily="49" charset="0"/>
              </a:rPr>
              <a:t>Account Alerts </a:t>
            </a:r>
            <a:r>
              <a:rPr lang="en-CA" dirty="0">
                <a:solidFill>
                  <a:srgbClr val="808080"/>
                </a:solidFill>
                <a:latin typeface="Menlo" panose="020B0609030804020204" pitchFamily="49" charset="0"/>
              </a:rPr>
              <a:t>&lt;/</a:t>
            </a:r>
            <a:r>
              <a:rPr lang="en-CA" dirty="0">
                <a:solidFill>
                  <a:srgbClr val="569CD6"/>
                </a:solidFill>
                <a:latin typeface="Menlo" panose="020B0609030804020204" pitchFamily="49" charset="0"/>
              </a:rPr>
              <a:t>label</a:t>
            </a:r>
            <a:r>
              <a:rPr lang="en-CA" dirty="0">
                <a:solidFill>
                  <a:srgbClr val="808080"/>
                </a:solidFill>
                <a:latin typeface="Menlo" panose="020B0609030804020204" pitchFamily="49" charset="0"/>
              </a:rPr>
              <a:t>&gt;</a:t>
            </a:r>
          </a:p>
          <a:p>
            <a:endParaRPr lang="en-CA" b="0" dirty="0">
              <a:solidFill>
                <a:srgbClr val="D4D4D4"/>
              </a:solidFill>
              <a:effectLst/>
              <a:latin typeface="Menlo" panose="020B0609030804020204" pitchFamily="49" charset="0"/>
            </a:endParaRPr>
          </a:p>
        </p:txBody>
      </p:sp>
      <p:sp>
        <p:nvSpPr>
          <p:cNvPr id="2" name="Title 1">
            <a:extLst>
              <a:ext uri="{FF2B5EF4-FFF2-40B4-BE49-F238E27FC236}">
                <a16:creationId xmlns:a16="http://schemas.microsoft.com/office/drawing/2014/main" id="{58B21F55-C4D6-8548-9ED0-05AF51F0FC98}"/>
              </a:ext>
            </a:extLst>
          </p:cNvPr>
          <p:cNvSpPr>
            <a:spLocks noGrp="1"/>
          </p:cNvSpPr>
          <p:nvPr>
            <p:ph type="title"/>
          </p:nvPr>
        </p:nvSpPr>
        <p:spPr/>
        <p:txBody>
          <a:bodyPr/>
          <a:lstStyle/>
          <a:p>
            <a:r>
              <a:rPr lang="en-US" dirty="0"/>
              <a:t>Input Type - Checkbox</a:t>
            </a:r>
          </a:p>
        </p:txBody>
      </p:sp>
      <p:sp>
        <p:nvSpPr>
          <p:cNvPr id="8" name="Arrow: Right 16">
            <a:extLst>
              <a:ext uri="{FF2B5EF4-FFF2-40B4-BE49-F238E27FC236}">
                <a16:creationId xmlns:a16="http://schemas.microsoft.com/office/drawing/2014/main" id="{DB10FBF7-D515-6645-9CBF-F43E938062AC}"/>
              </a:ext>
            </a:extLst>
          </p:cNvPr>
          <p:cNvSpPr/>
          <p:nvPr/>
        </p:nvSpPr>
        <p:spPr>
          <a:xfrm rot="4267034">
            <a:off x="2507645" y="4613044"/>
            <a:ext cx="1351463" cy="21164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9" name="TextBox 8">
            <a:extLst>
              <a:ext uri="{FF2B5EF4-FFF2-40B4-BE49-F238E27FC236}">
                <a16:creationId xmlns:a16="http://schemas.microsoft.com/office/drawing/2014/main" id="{6360AA6C-9A8D-C446-804A-7597CE8C5B3D}"/>
              </a:ext>
            </a:extLst>
          </p:cNvPr>
          <p:cNvSpPr txBox="1"/>
          <p:nvPr/>
        </p:nvSpPr>
        <p:spPr>
          <a:xfrm>
            <a:off x="6693176" y="5140076"/>
            <a:ext cx="4141068" cy="923330"/>
          </a:xfrm>
          <a:prstGeom prst="rect">
            <a:avLst/>
          </a:prstGeom>
          <a:noFill/>
          <a:ln>
            <a:solidFill>
              <a:schemeClr val="tx1"/>
            </a:solidFill>
          </a:ln>
        </p:spPr>
        <p:txBody>
          <a:bodyPr wrap="square" rtlCol="0">
            <a:spAutoFit/>
          </a:bodyPr>
          <a:lstStyle/>
          <a:p>
            <a:r>
              <a:rPr lang="en-CA" dirty="0"/>
              <a:t>To create a “checkbox” group make sure the each “checkbox” input has the same “name” attribute value</a:t>
            </a:r>
          </a:p>
        </p:txBody>
      </p:sp>
      <p:sp>
        <p:nvSpPr>
          <p:cNvPr id="10" name="Arrow: Right 16">
            <a:extLst>
              <a:ext uri="{FF2B5EF4-FFF2-40B4-BE49-F238E27FC236}">
                <a16:creationId xmlns:a16="http://schemas.microsoft.com/office/drawing/2014/main" id="{FB868F6E-C2F6-B24B-81EB-401745D13C44}"/>
              </a:ext>
            </a:extLst>
          </p:cNvPr>
          <p:cNvSpPr/>
          <p:nvPr/>
        </p:nvSpPr>
        <p:spPr>
          <a:xfrm rot="13335504">
            <a:off x="6274911" y="4389483"/>
            <a:ext cx="1469500" cy="18376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1" name="Oval 10">
            <a:extLst>
              <a:ext uri="{FF2B5EF4-FFF2-40B4-BE49-F238E27FC236}">
                <a16:creationId xmlns:a16="http://schemas.microsoft.com/office/drawing/2014/main" id="{502168E6-668B-7E49-AF70-AAEC2306E331}"/>
              </a:ext>
            </a:extLst>
          </p:cNvPr>
          <p:cNvSpPr/>
          <p:nvPr/>
        </p:nvSpPr>
        <p:spPr>
          <a:xfrm>
            <a:off x="3093703" y="2144957"/>
            <a:ext cx="4007965" cy="1960821"/>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HTML input type of radio">
            <a:extLst>
              <a:ext uri="{FF2B5EF4-FFF2-40B4-BE49-F238E27FC236}">
                <a16:creationId xmlns:a16="http://schemas.microsoft.com/office/drawing/2014/main" id="{8D08C774-184F-D449-AB8B-01B95D90AD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725" y="5392483"/>
            <a:ext cx="3975100" cy="1168400"/>
          </a:xfrm>
          <a:prstGeom prst="rect">
            <a:avLst/>
          </a:prstGeom>
        </p:spPr>
      </p:pic>
    </p:spTree>
    <p:extLst>
      <p:ext uri="{BB962C8B-B14F-4D97-AF65-F5344CB8AC3E}">
        <p14:creationId xmlns:p14="http://schemas.microsoft.com/office/powerpoint/2010/main" val="25107731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21F55-C4D6-8548-9ED0-05AF51F0FC98}"/>
              </a:ext>
            </a:extLst>
          </p:cNvPr>
          <p:cNvSpPr>
            <a:spLocks noGrp="1"/>
          </p:cNvSpPr>
          <p:nvPr>
            <p:ph type="title"/>
          </p:nvPr>
        </p:nvSpPr>
        <p:spPr/>
        <p:txBody>
          <a:bodyPr/>
          <a:lstStyle/>
          <a:p>
            <a:r>
              <a:rPr lang="en-US" dirty="0"/>
              <a:t>Input Type - Radio</a:t>
            </a:r>
          </a:p>
        </p:txBody>
      </p:sp>
      <p:sp>
        <p:nvSpPr>
          <p:cNvPr id="3" name="Content Placeholder 2">
            <a:extLst>
              <a:ext uri="{FF2B5EF4-FFF2-40B4-BE49-F238E27FC236}">
                <a16:creationId xmlns:a16="http://schemas.microsoft.com/office/drawing/2014/main" id="{CBB58D30-BFC8-BF44-B519-9DBA7AA2BA3F}"/>
              </a:ext>
            </a:extLst>
          </p:cNvPr>
          <p:cNvSpPr>
            <a:spLocks noGrp="1"/>
          </p:cNvSpPr>
          <p:nvPr>
            <p:ph idx="1"/>
          </p:nvPr>
        </p:nvSpPr>
        <p:spPr/>
        <p:txBody>
          <a:bodyPr/>
          <a:lstStyle/>
          <a:p>
            <a:r>
              <a:rPr lang="en-US" dirty="0"/>
              <a:t>Allows the user to select one option from a group of options with a ”radio” button interface</a:t>
            </a:r>
          </a:p>
          <a:p>
            <a:r>
              <a:rPr lang="en-US" dirty="0"/>
              <a:t>Use “radio” when you want to give the user the ability to select only one option from a group of options</a:t>
            </a:r>
          </a:p>
          <a:p>
            <a:r>
              <a:rPr lang="en-US" dirty="0"/>
              <a:t>To create a “radio” group make sure the each “radio” input has the same “name” attribute value</a:t>
            </a:r>
          </a:p>
        </p:txBody>
      </p:sp>
    </p:spTree>
    <p:extLst>
      <p:ext uri="{BB962C8B-B14F-4D97-AF65-F5344CB8AC3E}">
        <p14:creationId xmlns:p14="http://schemas.microsoft.com/office/powerpoint/2010/main" val="12693548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21F55-C4D6-8548-9ED0-05AF51F0FC98}"/>
              </a:ext>
            </a:extLst>
          </p:cNvPr>
          <p:cNvSpPr>
            <a:spLocks noGrp="1"/>
          </p:cNvSpPr>
          <p:nvPr>
            <p:ph type="title"/>
          </p:nvPr>
        </p:nvSpPr>
        <p:spPr/>
        <p:txBody>
          <a:bodyPr/>
          <a:lstStyle/>
          <a:p>
            <a:r>
              <a:rPr lang="en-US" dirty="0"/>
              <a:t>Input Type - Radio</a:t>
            </a:r>
          </a:p>
        </p:txBody>
      </p:sp>
      <p:sp>
        <p:nvSpPr>
          <p:cNvPr id="7" name="Rectangle 6">
            <a:extLst>
              <a:ext uri="{FF2B5EF4-FFF2-40B4-BE49-F238E27FC236}">
                <a16:creationId xmlns:a16="http://schemas.microsoft.com/office/drawing/2014/main" id="{665FF31A-9B48-5348-9D60-7E90A4A7C1B6}"/>
              </a:ext>
            </a:extLst>
          </p:cNvPr>
          <p:cNvSpPr/>
          <p:nvPr/>
        </p:nvSpPr>
        <p:spPr>
          <a:xfrm>
            <a:off x="838200" y="2234337"/>
            <a:ext cx="10515600" cy="2031325"/>
          </a:xfrm>
          <a:prstGeom prst="rect">
            <a:avLst/>
          </a:prstGeom>
          <a:solidFill>
            <a:schemeClr val="tx1"/>
          </a:solidFill>
        </p:spPr>
        <p:txBody>
          <a:bodyPr wrap="square">
            <a:spAutoFit/>
          </a:bodyPr>
          <a:lstStyle/>
          <a:p>
            <a:endParaRPr lang="en-CA" dirty="0">
              <a:solidFill>
                <a:srgbClr val="808080"/>
              </a:solidFill>
              <a:latin typeface="Menlo" panose="020B0609030804020204" pitchFamily="49" charset="0"/>
            </a:endParaRPr>
          </a:p>
          <a:p>
            <a:r>
              <a:rPr lang="en-CA" dirty="0">
                <a:solidFill>
                  <a:srgbClr val="808080"/>
                </a:solidFill>
                <a:latin typeface="Menlo" panose="020B0609030804020204" pitchFamily="49" charset="0"/>
              </a:rPr>
              <a:t>&lt;</a:t>
            </a:r>
            <a:r>
              <a:rPr lang="en-CA" dirty="0">
                <a:solidFill>
                  <a:srgbClr val="569CD6"/>
                </a:solidFill>
                <a:latin typeface="Menlo" panose="020B0609030804020204" pitchFamily="49" charset="0"/>
              </a:rPr>
              <a:t>input</a:t>
            </a:r>
            <a:r>
              <a:rPr lang="en-CA" dirty="0">
                <a:solidFill>
                  <a:srgbClr val="D4D4D4"/>
                </a:solidFill>
                <a:latin typeface="Menlo" panose="020B0609030804020204" pitchFamily="49" charset="0"/>
              </a:rPr>
              <a:t> </a:t>
            </a:r>
            <a:r>
              <a:rPr lang="en-CA" dirty="0">
                <a:solidFill>
                  <a:srgbClr val="9CDCFE"/>
                </a:solidFill>
                <a:latin typeface="Menlo" panose="020B0609030804020204" pitchFamily="49" charset="0"/>
              </a:rPr>
              <a:t>type</a:t>
            </a:r>
            <a:r>
              <a:rPr lang="en-CA" dirty="0">
                <a:solidFill>
                  <a:srgbClr val="D4D4D4"/>
                </a:solidFill>
                <a:latin typeface="Menlo" panose="020B0609030804020204" pitchFamily="49" charset="0"/>
              </a:rPr>
              <a:t>=</a:t>
            </a:r>
            <a:r>
              <a:rPr lang="en-CA" dirty="0">
                <a:solidFill>
                  <a:srgbClr val="CE9178"/>
                </a:solidFill>
                <a:latin typeface="Menlo" panose="020B0609030804020204" pitchFamily="49" charset="0"/>
              </a:rPr>
              <a:t>"radio"</a:t>
            </a:r>
            <a:r>
              <a:rPr lang="en-CA" dirty="0">
                <a:solidFill>
                  <a:srgbClr val="D4D4D4"/>
                </a:solidFill>
                <a:latin typeface="Menlo" panose="020B0609030804020204" pitchFamily="49" charset="0"/>
              </a:rPr>
              <a:t> </a:t>
            </a:r>
            <a:r>
              <a:rPr lang="en-CA" dirty="0">
                <a:solidFill>
                  <a:srgbClr val="9CDCFE"/>
                </a:solidFill>
                <a:latin typeface="Menlo" panose="020B0609030804020204" pitchFamily="49" charset="0"/>
              </a:rPr>
              <a:t>name</a:t>
            </a:r>
            <a:r>
              <a:rPr lang="en-CA" dirty="0">
                <a:solidFill>
                  <a:srgbClr val="D4D4D4"/>
                </a:solidFill>
                <a:latin typeface="Menlo" panose="020B0609030804020204" pitchFamily="49" charset="0"/>
              </a:rPr>
              <a:t>=</a:t>
            </a:r>
            <a:r>
              <a:rPr lang="en-CA" dirty="0">
                <a:solidFill>
                  <a:srgbClr val="CE9178"/>
                </a:solidFill>
                <a:latin typeface="Menlo" panose="020B0609030804020204" pitchFamily="49" charset="0"/>
              </a:rPr>
              <a:t>"account-type"</a:t>
            </a:r>
            <a:r>
              <a:rPr lang="en-CA" dirty="0">
                <a:solidFill>
                  <a:srgbClr val="D4D4D4"/>
                </a:solidFill>
                <a:latin typeface="Menlo" panose="020B0609030804020204" pitchFamily="49" charset="0"/>
              </a:rPr>
              <a:t> </a:t>
            </a:r>
            <a:r>
              <a:rPr lang="en-CA" dirty="0">
                <a:solidFill>
                  <a:srgbClr val="9CDCFE"/>
                </a:solidFill>
                <a:latin typeface="Menlo" panose="020B0609030804020204" pitchFamily="49" charset="0"/>
              </a:rPr>
              <a:t>id</a:t>
            </a:r>
            <a:r>
              <a:rPr lang="en-CA" dirty="0">
                <a:solidFill>
                  <a:srgbClr val="D4D4D4"/>
                </a:solidFill>
                <a:latin typeface="Menlo" panose="020B0609030804020204" pitchFamily="49" charset="0"/>
              </a:rPr>
              <a:t>=</a:t>
            </a:r>
            <a:r>
              <a:rPr lang="en-CA" dirty="0">
                <a:solidFill>
                  <a:srgbClr val="CE9178"/>
                </a:solidFill>
                <a:latin typeface="Menlo" panose="020B0609030804020204" pitchFamily="49" charset="0"/>
              </a:rPr>
              <a:t>"chequing"</a:t>
            </a:r>
            <a:r>
              <a:rPr lang="en-CA" dirty="0">
                <a:solidFill>
                  <a:srgbClr val="D4D4D4"/>
                </a:solidFill>
                <a:latin typeface="Menlo" panose="020B0609030804020204" pitchFamily="49" charset="0"/>
              </a:rPr>
              <a:t> </a:t>
            </a:r>
            <a:r>
              <a:rPr lang="en-CA" dirty="0">
                <a:solidFill>
                  <a:srgbClr val="9CDCFE"/>
                </a:solidFill>
                <a:latin typeface="Menlo" panose="020B0609030804020204" pitchFamily="49" charset="0"/>
              </a:rPr>
              <a:t>value</a:t>
            </a:r>
            <a:r>
              <a:rPr lang="en-CA" dirty="0">
                <a:solidFill>
                  <a:srgbClr val="D4D4D4"/>
                </a:solidFill>
                <a:latin typeface="Menlo" panose="020B0609030804020204" pitchFamily="49" charset="0"/>
              </a:rPr>
              <a:t>=</a:t>
            </a:r>
            <a:r>
              <a:rPr lang="en-CA" dirty="0">
                <a:solidFill>
                  <a:srgbClr val="CE9178"/>
                </a:solidFill>
                <a:latin typeface="Menlo" panose="020B0609030804020204" pitchFamily="49" charset="0"/>
              </a:rPr>
              <a:t>"chequing"</a:t>
            </a:r>
            <a:r>
              <a:rPr lang="en-CA" dirty="0">
                <a:solidFill>
                  <a:srgbClr val="808080"/>
                </a:solidFill>
                <a:latin typeface="Menlo" panose="020B0609030804020204" pitchFamily="49" charset="0"/>
              </a:rPr>
              <a:t>&gt;</a:t>
            </a:r>
            <a:endParaRPr lang="en-CA" dirty="0">
              <a:solidFill>
                <a:srgbClr val="D4D4D4"/>
              </a:solidFill>
              <a:latin typeface="Menlo" panose="020B0609030804020204" pitchFamily="49" charset="0"/>
            </a:endParaRPr>
          </a:p>
          <a:p>
            <a:r>
              <a:rPr lang="en-CA" dirty="0">
                <a:solidFill>
                  <a:srgbClr val="808080"/>
                </a:solidFill>
                <a:latin typeface="Menlo" panose="020B0609030804020204" pitchFamily="49" charset="0"/>
              </a:rPr>
              <a:t>&lt;</a:t>
            </a:r>
            <a:r>
              <a:rPr lang="en-CA" dirty="0">
                <a:solidFill>
                  <a:srgbClr val="569CD6"/>
                </a:solidFill>
                <a:latin typeface="Menlo" panose="020B0609030804020204" pitchFamily="49" charset="0"/>
              </a:rPr>
              <a:t>label</a:t>
            </a:r>
            <a:r>
              <a:rPr lang="en-CA" dirty="0">
                <a:solidFill>
                  <a:srgbClr val="D4D4D4"/>
                </a:solidFill>
                <a:latin typeface="Menlo" panose="020B0609030804020204" pitchFamily="49" charset="0"/>
              </a:rPr>
              <a:t> </a:t>
            </a:r>
            <a:r>
              <a:rPr lang="en-CA" dirty="0">
                <a:solidFill>
                  <a:srgbClr val="9CDCFE"/>
                </a:solidFill>
                <a:latin typeface="Menlo" panose="020B0609030804020204" pitchFamily="49" charset="0"/>
              </a:rPr>
              <a:t>for</a:t>
            </a:r>
            <a:r>
              <a:rPr lang="en-CA" dirty="0">
                <a:solidFill>
                  <a:srgbClr val="D4D4D4"/>
                </a:solidFill>
                <a:latin typeface="Menlo" panose="020B0609030804020204" pitchFamily="49" charset="0"/>
              </a:rPr>
              <a:t>=</a:t>
            </a:r>
            <a:r>
              <a:rPr lang="en-CA" dirty="0">
                <a:solidFill>
                  <a:srgbClr val="CE9178"/>
                </a:solidFill>
                <a:latin typeface="Menlo" panose="020B0609030804020204" pitchFamily="49" charset="0"/>
              </a:rPr>
              <a:t>"chequing"</a:t>
            </a:r>
            <a:r>
              <a:rPr lang="en-CA" dirty="0">
                <a:solidFill>
                  <a:srgbClr val="808080"/>
                </a:solidFill>
                <a:latin typeface="Menlo" panose="020B0609030804020204" pitchFamily="49" charset="0"/>
              </a:rPr>
              <a:t>&gt;</a:t>
            </a:r>
            <a:r>
              <a:rPr lang="en-CA" dirty="0">
                <a:solidFill>
                  <a:srgbClr val="D4D4D4"/>
                </a:solidFill>
                <a:latin typeface="Menlo" panose="020B0609030804020204" pitchFamily="49" charset="0"/>
              </a:rPr>
              <a:t>Chequing </a:t>
            </a:r>
            <a:r>
              <a:rPr lang="en-CA" dirty="0">
                <a:solidFill>
                  <a:srgbClr val="808080"/>
                </a:solidFill>
                <a:latin typeface="Menlo" panose="020B0609030804020204" pitchFamily="49" charset="0"/>
              </a:rPr>
              <a:t>&lt;/</a:t>
            </a:r>
            <a:r>
              <a:rPr lang="en-CA" dirty="0">
                <a:solidFill>
                  <a:srgbClr val="569CD6"/>
                </a:solidFill>
                <a:latin typeface="Menlo" panose="020B0609030804020204" pitchFamily="49" charset="0"/>
              </a:rPr>
              <a:t>label</a:t>
            </a:r>
            <a:r>
              <a:rPr lang="en-CA" dirty="0">
                <a:solidFill>
                  <a:srgbClr val="808080"/>
                </a:solidFill>
                <a:latin typeface="Menlo" panose="020B0609030804020204" pitchFamily="49" charset="0"/>
              </a:rPr>
              <a:t>&gt;</a:t>
            </a:r>
          </a:p>
          <a:p>
            <a:endParaRPr lang="en-CA" dirty="0">
              <a:solidFill>
                <a:srgbClr val="D4D4D4"/>
              </a:solidFill>
              <a:latin typeface="Menlo" panose="020B0609030804020204" pitchFamily="49" charset="0"/>
            </a:endParaRPr>
          </a:p>
          <a:p>
            <a:r>
              <a:rPr lang="en-CA" dirty="0">
                <a:solidFill>
                  <a:srgbClr val="808080"/>
                </a:solidFill>
                <a:latin typeface="Menlo" panose="020B0609030804020204" pitchFamily="49" charset="0"/>
              </a:rPr>
              <a:t>&lt;</a:t>
            </a:r>
            <a:r>
              <a:rPr lang="en-CA" dirty="0">
                <a:solidFill>
                  <a:srgbClr val="569CD6"/>
                </a:solidFill>
                <a:latin typeface="Menlo" panose="020B0609030804020204" pitchFamily="49" charset="0"/>
              </a:rPr>
              <a:t>input</a:t>
            </a:r>
            <a:r>
              <a:rPr lang="en-CA" dirty="0">
                <a:solidFill>
                  <a:srgbClr val="D4D4D4"/>
                </a:solidFill>
                <a:latin typeface="Menlo" panose="020B0609030804020204" pitchFamily="49" charset="0"/>
              </a:rPr>
              <a:t> </a:t>
            </a:r>
            <a:r>
              <a:rPr lang="en-CA" dirty="0">
                <a:solidFill>
                  <a:srgbClr val="9CDCFE"/>
                </a:solidFill>
                <a:latin typeface="Menlo" panose="020B0609030804020204" pitchFamily="49" charset="0"/>
              </a:rPr>
              <a:t>type</a:t>
            </a:r>
            <a:r>
              <a:rPr lang="en-CA" dirty="0">
                <a:solidFill>
                  <a:srgbClr val="D4D4D4"/>
                </a:solidFill>
                <a:latin typeface="Menlo" panose="020B0609030804020204" pitchFamily="49" charset="0"/>
              </a:rPr>
              <a:t>=</a:t>
            </a:r>
            <a:r>
              <a:rPr lang="en-CA" dirty="0">
                <a:solidFill>
                  <a:srgbClr val="CE9178"/>
                </a:solidFill>
                <a:latin typeface="Menlo" panose="020B0609030804020204" pitchFamily="49" charset="0"/>
              </a:rPr>
              <a:t>"radio"</a:t>
            </a:r>
            <a:r>
              <a:rPr lang="en-CA" dirty="0">
                <a:solidFill>
                  <a:srgbClr val="D4D4D4"/>
                </a:solidFill>
                <a:latin typeface="Menlo" panose="020B0609030804020204" pitchFamily="49" charset="0"/>
              </a:rPr>
              <a:t> </a:t>
            </a:r>
            <a:r>
              <a:rPr lang="en-CA" dirty="0">
                <a:solidFill>
                  <a:srgbClr val="9CDCFE"/>
                </a:solidFill>
                <a:latin typeface="Menlo" panose="020B0609030804020204" pitchFamily="49" charset="0"/>
              </a:rPr>
              <a:t>name</a:t>
            </a:r>
            <a:r>
              <a:rPr lang="en-CA" dirty="0">
                <a:solidFill>
                  <a:srgbClr val="D4D4D4"/>
                </a:solidFill>
                <a:latin typeface="Menlo" panose="020B0609030804020204" pitchFamily="49" charset="0"/>
              </a:rPr>
              <a:t>=</a:t>
            </a:r>
            <a:r>
              <a:rPr lang="en-CA" dirty="0">
                <a:solidFill>
                  <a:srgbClr val="CE9178"/>
                </a:solidFill>
                <a:latin typeface="Menlo" panose="020B0609030804020204" pitchFamily="49" charset="0"/>
              </a:rPr>
              <a:t>"account-type"</a:t>
            </a:r>
            <a:r>
              <a:rPr lang="en-CA" dirty="0">
                <a:solidFill>
                  <a:srgbClr val="D4D4D4"/>
                </a:solidFill>
                <a:latin typeface="Menlo" panose="020B0609030804020204" pitchFamily="49" charset="0"/>
              </a:rPr>
              <a:t> </a:t>
            </a:r>
            <a:r>
              <a:rPr lang="en-CA" dirty="0">
                <a:solidFill>
                  <a:srgbClr val="9CDCFE"/>
                </a:solidFill>
                <a:latin typeface="Menlo" panose="020B0609030804020204" pitchFamily="49" charset="0"/>
              </a:rPr>
              <a:t>id</a:t>
            </a:r>
            <a:r>
              <a:rPr lang="en-CA" dirty="0">
                <a:solidFill>
                  <a:srgbClr val="D4D4D4"/>
                </a:solidFill>
                <a:latin typeface="Menlo" panose="020B0609030804020204" pitchFamily="49" charset="0"/>
              </a:rPr>
              <a:t>=</a:t>
            </a:r>
            <a:r>
              <a:rPr lang="en-CA" dirty="0">
                <a:solidFill>
                  <a:srgbClr val="CE9178"/>
                </a:solidFill>
                <a:latin typeface="Menlo" panose="020B0609030804020204" pitchFamily="49" charset="0"/>
              </a:rPr>
              <a:t>"savings"</a:t>
            </a:r>
            <a:r>
              <a:rPr lang="en-CA" dirty="0">
                <a:solidFill>
                  <a:srgbClr val="D4D4D4"/>
                </a:solidFill>
                <a:latin typeface="Menlo" panose="020B0609030804020204" pitchFamily="49" charset="0"/>
              </a:rPr>
              <a:t> </a:t>
            </a:r>
            <a:r>
              <a:rPr lang="en-CA" dirty="0">
                <a:solidFill>
                  <a:srgbClr val="9CDCFE"/>
                </a:solidFill>
                <a:latin typeface="Menlo" panose="020B0609030804020204" pitchFamily="49" charset="0"/>
              </a:rPr>
              <a:t>value</a:t>
            </a:r>
            <a:r>
              <a:rPr lang="en-CA" dirty="0">
                <a:solidFill>
                  <a:srgbClr val="D4D4D4"/>
                </a:solidFill>
                <a:latin typeface="Menlo" panose="020B0609030804020204" pitchFamily="49" charset="0"/>
              </a:rPr>
              <a:t>=</a:t>
            </a:r>
            <a:r>
              <a:rPr lang="en-CA" dirty="0">
                <a:solidFill>
                  <a:srgbClr val="CE9178"/>
                </a:solidFill>
                <a:latin typeface="Menlo" panose="020B0609030804020204" pitchFamily="49" charset="0"/>
              </a:rPr>
              <a:t>"savings"</a:t>
            </a:r>
            <a:r>
              <a:rPr lang="en-CA" dirty="0">
                <a:solidFill>
                  <a:srgbClr val="808080"/>
                </a:solidFill>
                <a:latin typeface="Menlo" panose="020B0609030804020204" pitchFamily="49" charset="0"/>
              </a:rPr>
              <a:t>&gt;</a:t>
            </a:r>
            <a:endParaRPr lang="en-CA" dirty="0">
              <a:solidFill>
                <a:srgbClr val="D4D4D4"/>
              </a:solidFill>
              <a:latin typeface="Menlo" panose="020B0609030804020204" pitchFamily="49" charset="0"/>
            </a:endParaRPr>
          </a:p>
          <a:p>
            <a:r>
              <a:rPr lang="en-CA" dirty="0">
                <a:solidFill>
                  <a:srgbClr val="808080"/>
                </a:solidFill>
                <a:latin typeface="Menlo" panose="020B0609030804020204" pitchFamily="49" charset="0"/>
              </a:rPr>
              <a:t>&lt;</a:t>
            </a:r>
            <a:r>
              <a:rPr lang="en-CA" dirty="0">
                <a:solidFill>
                  <a:srgbClr val="569CD6"/>
                </a:solidFill>
                <a:latin typeface="Menlo" panose="020B0609030804020204" pitchFamily="49" charset="0"/>
              </a:rPr>
              <a:t>label</a:t>
            </a:r>
            <a:r>
              <a:rPr lang="en-CA" dirty="0">
                <a:solidFill>
                  <a:srgbClr val="D4D4D4"/>
                </a:solidFill>
                <a:latin typeface="Menlo" panose="020B0609030804020204" pitchFamily="49" charset="0"/>
              </a:rPr>
              <a:t> </a:t>
            </a:r>
            <a:r>
              <a:rPr lang="en-CA" dirty="0">
                <a:solidFill>
                  <a:srgbClr val="9CDCFE"/>
                </a:solidFill>
                <a:latin typeface="Menlo" panose="020B0609030804020204" pitchFamily="49" charset="0"/>
              </a:rPr>
              <a:t>for</a:t>
            </a:r>
            <a:r>
              <a:rPr lang="en-CA" dirty="0">
                <a:solidFill>
                  <a:srgbClr val="D4D4D4"/>
                </a:solidFill>
                <a:latin typeface="Menlo" panose="020B0609030804020204" pitchFamily="49" charset="0"/>
              </a:rPr>
              <a:t>=</a:t>
            </a:r>
            <a:r>
              <a:rPr lang="en-CA" dirty="0">
                <a:solidFill>
                  <a:srgbClr val="CE9178"/>
                </a:solidFill>
                <a:latin typeface="Menlo" panose="020B0609030804020204" pitchFamily="49" charset="0"/>
              </a:rPr>
              <a:t>"savings"</a:t>
            </a:r>
            <a:r>
              <a:rPr lang="en-CA" dirty="0">
                <a:solidFill>
                  <a:srgbClr val="808080"/>
                </a:solidFill>
                <a:latin typeface="Menlo" panose="020B0609030804020204" pitchFamily="49" charset="0"/>
              </a:rPr>
              <a:t>&gt;</a:t>
            </a:r>
            <a:r>
              <a:rPr lang="en-CA" dirty="0">
                <a:solidFill>
                  <a:srgbClr val="D4D4D4"/>
                </a:solidFill>
                <a:latin typeface="Menlo" panose="020B0609030804020204" pitchFamily="49" charset="0"/>
              </a:rPr>
              <a:t>Savings </a:t>
            </a:r>
            <a:r>
              <a:rPr lang="en-CA" dirty="0">
                <a:solidFill>
                  <a:srgbClr val="808080"/>
                </a:solidFill>
                <a:latin typeface="Menlo" panose="020B0609030804020204" pitchFamily="49" charset="0"/>
              </a:rPr>
              <a:t>&lt;/</a:t>
            </a:r>
            <a:r>
              <a:rPr lang="en-CA" dirty="0">
                <a:solidFill>
                  <a:srgbClr val="569CD6"/>
                </a:solidFill>
                <a:latin typeface="Menlo" panose="020B0609030804020204" pitchFamily="49" charset="0"/>
              </a:rPr>
              <a:t>label</a:t>
            </a:r>
            <a:r>
              <a:rPr lang="en-CA" dirty="0">
                <a:solidFill>
                  <a:srgbClr val="808080"/>
                </a:solidFill>
                <a:latin typeface="Menlo" panose="020B0609030804020204" pitchFamily="49" charset="0"/>
              </a:rPr>
              <a:t>&gt;</a:t>
            </a:r>
          </a:p>
          <a:p>
            <a:endParaRPr lang="en-CA" b="0" dirty="0">
              <a:solidFill>
                <a:srgbClr val="D4D4D4"/>
              </a:solidFill>
              <a:effectLst/>
              <a:latin typeface="Menlo" panose="020B0609030804020204" pitchFamily="49" charset="0"/>
            </a:endParaRPr>
          </a:p>
        </p:txBody>
      </p:sp>
      <p:sp>
        <p:nvSpPr>
          <p:cNvPr id="8" name="Arrow: Right 16">
            <a:extLst>
              <a:ext uri="{FF2B5EF4-FFF2-40B4-BE49-F238E27FC236}">
                <a16:creationId xmlns:a16="http://schemas.microsoft.com/office/drawing/2014/main" id="{DB10FBF7-D515-6645-9CBF-F43E938062AC}"/>
              </a:ext>
            </a:extLst>
          </p:cNvPr>
          <p:cNvSpPr/>
          <p:nvPr/>
        </p:nvSpPr>
        <p:spPr>
          <a:xfrm rot="4267034">
            <a:off x="2507645" y="4613044"/>
            <a:ext cx="1351463" cy="21164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9" name="TextBox 8">
            <a:extLst>
              <a:ext uri="{FF2B5EF4-FFF2-40B4-BE49-F238E27FC236}">
                <a16:creationId xmlns:a16="http://schemas.microsoft.com/office/drawing/2014/main" id="{6360AA6C-9A8D-C446-804A-7597CE8C5B3D}"/>
              </a:ext>
            </a:extLst>
          </p:cNvPr>
          <p:cNvSpPr txBox="1"/>
          <p:nvPr/>
        </p:nvSpPr>
        <p:spPr>
          <a:xfrm>
            <a:off x="6693176" y="5140076"/>
            <a:ext cx="4141068" cy="923330"/>
          </a:xfrm>
          <a:prstGeom prst="rect">
            <a:avLst/>
          </a:prstGeom>
          <a:noFill/>
          <a:ln>
            <a:solidFill>
              <a:schemeClr val="tx1"/>
            </a:solidFill>
          </a:ln>
        </p:spPr>
        <p:txBody>
          <a:bodyPr wrap="square" rtlCol="0">
            <a:spAutoFit/>
          </a:bodyPr>
          <a:lstStyle/>
          <a:p>
            <a:r>
              <a:rPr lang="en-CA" dirty="0"/>
              <a:t>To create a “radio” group make sure the each “radio” input has the same “name” attribute value</a:t>
            </a:r>
          </a:p>
        </p:txBody>
      </p:sp>
      <p:sp>
        <p:nvSpPr>
          <p:cNvPr id="10" name="Arrow: Right 16">
            <a:extLst>
              <a:ext uri="{FF2B5EF4-FFF2-40B4-BE49-F238E27FC236}">
                <a16:creationId xmlns:a16="http://schemas.microsoft.com/office/drawing/2014/main" id="{FB868F6E-C2F6-B24B-81EB-401745D13C44}"/>
              </a:ext>
            </a:extLst>
          </p:cNvPr>
          <p:cNvSpPr/>
          <p:nvPr/>
        </p:nvSpPr>
        <p:spPr>
          <a:xfrm rot="13335504">
            <a:off x="6564018" y="4376911"/>
            <a:ext cx="1469500" cy="18376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1" name="Oval 10">
            <a:extLst>
              <a:ext uri="{FF2B5EF4-FFF2-40B4-BE49-F238E27FC236}">
                <a16:creationId xmlns:a16="http://schemas.microsoft.com/office/drawing/2014/main" id="{502168E6-668B-7E49-AF70-AAEC2306E331}"/>
              </a:ext>
            </a:extLst>
          </p:cNvPr>
          <p:cNvSpPr/>
          <p:nvPr/>
        </p:nvSpPr>
        <p:spPr>
          <a:xfrm>
            <a:off x="3183376" y="2125160"/>
            <a:ext cx="4007965" cy="2037256"/>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HTML radio input">
            <a:extLst>
              <a:ext uri="{FF2B5EF4-FFF2-40B4-BE49-F238E27FC236}">
                <a16:creationId xmlns:a16="http://schemas.microsoft.com/office/drawing/2014/main" id="{5E174D9B-BF85-5D4E-A57F-91B6DCA578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2801" y="5392483"/>
            <a:ext cx="4648200" cy="1320800"/>
          </a:xfrm>
          <a:prstGeom prst="rect">
            <a:avLst/>
          </a:prstGeom>
        </p:spPr>
      </p:pic>
    </p:spTree>
    <p:extLst>
      <p:ext uri="{BB962C8B-B14F-4D97-AF65-F5344CB8AC3E}">
        <p14:creationId xmlns:p14="http://schemas.microsoft.com/office/powerpoint/2010/main" val="11402766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8EDC4-92C8-5C4D-82DA-365A9B9DF92B}"/>
              </a:ext>
            </a:extLst>
          </p:cNvPr>
          <p:cNvSpPr>
            <a:spLocks noGrp="1"/>
          </p:cNvSpPr>
          <p:nvPr>
            <p:ph type="title"/>
          </p:nvPr>
        </p:nvSpPr>
        <p:spPr/>
        <p:txBody>
          <a:bodyPr/>
          <a:lstStyle/>
          <a:p>
            <a:r>
              <a:rPr lang="en-US" dirty="0"/>
              <a:t>Input Type - Hidden</a:t>
            </a:r>
          </a:p>
        </p:txBody>
      </p:sp>
      <p:sp>
        <p:nvSpPr>
          <p:cNvPr id="3" name="Content Placeholder 2">
            <a:extLst>
              <a:ext uri="{FF2B5EF4-FFF2-40B4-BE49-F238E27FC236}">
                <a16:creationId xmlns:a16="http://schemas.microsoft.com/office/drawing/2014/main" id="{6303BF13-BAEE-7B4D-BE70-7C9EF5A517EA}"/>
              </a:ext>
            </a:extLst>
          </p:cNvPr>
          <p:cNvSpPr>
            <a:spLocks noGrp="1"/>
          </p:cNvSpPr>
          <p:nvPr>
            <p:ph idx="1"/>
          </p:nvPr>
        </p:nvSpPr>
        <p:spPr>
          <a:xfrm>
            <a:off x="838200" y="1825625"/>
            <a:ext cx="10515600" cy="2466975"/>
          </a:xfrm>
        </p:spPr>
        <p:txBody>
          <a:bodyPr/>
          <a:lstStyle/>
          <a:p>
            <a:r>
              <a:rPr lang="en-US" dirty="0"/>
              <a:t>An input with the type of “hidden” will not be displayed visually by the browser</a:t>
            </a:r>
          </a:p>
          <a:p>
            <a:r>
              <a:rPr lang="en-US" dirty="0"/>
              <a:t>Hidden inputs form data is sent to the server for processing</a:t>
            </a:r>
          </a:p>
          <a:p>
            <a:r>
              <a:rPr lang="en-US" dirty="0"/>
              <a:t>Useful to send form data to a server that you do not need or want the user to enter into a form</a:t>
            </a:r>
          </a:p>
        </p:txBody>
      </p:sp>
      <p:sp>
        <p:nvSpPr>
          <p:cNvPr id="4" name="Rectangle 3">
            <a:extLst>
              <a:ext uri="{FF2B5EF4-FFF2-40B4-BE49-F238E27FC236}">
                <a16:creationId xmlns:a16="http://schemas.microsoft.com/office/drawing/2014/main" id="{25203D0A-D4C1-DA4F-93E6-C2B5F8FA9F90}"/>
              </a:ext>
            </a:extLst>
          </p:cNvPr>
          <p:cNvSpPr/>
          <p:nvPr/>
        </p:nvSpPr>
        <p:spPr>
          <a:xfrm>
            <a:off x="1022350" y="4693335"/>
            <a:ext cx="10147300" cy="1200329"/>
          </a:xfrm>
          <a:prstGeom prst="rect">
            <a:avLst/>
          </a:prstGeom>
          <a:solidFill>
            <a:schemeClr val="tx1"/>
          </a:solidFill>
        </p:spPr>
        <p:txBody>
          <a:bodyPr wrap="square">
            <a:spAutoFit/>
          </a:bodyPr>
          <a:lstStyle/>
          <a:p>
            <a:endParaRPr lang="en-CA" sz="2400" dirty="0">
              <a:solidFill>
                <a:srgbClr val="808080"/>
              </a:solidFill>
              <a:latin typeface="Menlo" panose="020B0609030804020204" pitchFamily="49" charset="0"/>
            </a:endParaRPr>
          </a:p>
          <a:p>
            <a:r>
              <a:rPr lang="en-CA" sz="2400" dirty="0">
                <a:solidFill>
                  <a:srgbClr val="808080"/>
                </a:solidFill>
                <a:latin typeface="Menlo" panose="020B0609030804020204" pitchFamily="49" charset="0"/>
              </a:rPr>
              <a:t>&lt;</a:t>
            </a:r>
            <a:r>
              <a:rPr lang="en-CA" sz="2400" dirty="0">
                <a:solidFill>
                  <a:srgbClr val="569CD6"/>
                </a:solidFill>
                <a:latin typeface="Menlo" panose="020B0609030804020204" pitchFamily="49" charset="0"/>
              </a:rPr>
              <a:t>input</a:t>
            </a:r>
            <a:r>
              <a:rPr lang="en-CA" sz="2400" dirty="0">
                <a:solidFill>
                  <a:srgbClr val="D4D4D4"/>
                </a:solidFill>
                <a:latin typeface="Menlo" panose="020B0609030804020204" pitchFamily="49" charset="0"/>
              </a:rPr>
              <a:t> </a:t>
            </a:r>
            <a:r>
              <a:rPr lang="en-CA" sz="2400" dirty="0">
                <a:solidFill>
                  <a:srgbClr val="9CDCFE"/>
                </a:solidFill>
                <a:latin typeface="Menlo" panose="020B0609030804020204" pitchFamily="49" charset="0"/>
              </a:rPr>
              <a:t>type</a:t>
            </a:r>
            <a:r>
              <a:rPr lang="en-CA" sz="2400" dirty="0">
                <a:solidFill>
                  <a:srgbClr val="D4D4D4"/>
                </a:solidFill>
                <a:latin typeface="Menlo" panose="020B0609030804020204" pitchFamily="49" charset="0"/>
              </a:rPr>
              <a:t>=</a:t>
            </a:r>
            <a:r>
              <a:rPr lang="en-CA" sz="2400" dirty="0">
                <a:solidFill>
                  <a:srgbClr val="CE9178"/>
                </a:solidFill>
                <a:latin typeface="Menlo" panose="020B0609030804020204" pitchFamily="49" charset="0"/>
              </a:rPr>
              <a:t>"hidden"</a:t>
            </a:r>
            <a:r>
              <a:rPr lang="en-CA" sz="2400" dirty="0">
                <a:solidFill>
                  <a:srgbClr val="D4D4D4"/>
                </a:solidFill>
                <a:latin typeface="Menlo" panose="020B0609030804020204" pitchFamily="49" charset="0"/>
              </a:rPr>
              <a:t> </a:t>
            </a:r>
            <a:r>
              <a:rPr lang="en-CA" sz="2400" dirty="0">
                <a:solidFill>
                  <a:srgbClr val="9CDCFE"/>
                </a:solidFill>
                <a:latin typeface="Menlo" panose="020B0609030804020204" pitchFamily="49" charset="0"/>
              </a:rPr>
              <a:t>name</a:t>
            </a:r>
            <a:r>
              <a:rPr lang="en-CA" sz="2400" dirty="0">
                <a:solidFill>
                  <a:srgbClr val="D4D4D4"/>
                </a:solidFill>
                <a:latin typeface="Menlo" panose="020B0609030804020204" pitchFamily="49" charset="0"/>
              </a:rPr>
              <a:t>=</a:t>
            </a:r>
            <a:r>
              <a:rPr lang="en-CA" sz="2400" dirty="0">
                <a:solidFill>
                  <a:srgbClr val="CE9178"/>
                </a:solidFill>
                <a:latin typeface="Menlo" panose="020B0609030804020204" pitchFamily="49" charset="0"/>
              </a:rPr>
              <a:t>"user-id"</a:t>
            </a:r>
            <a:r>
              <a:rPr lang="en-CA" sz="2400" dirty="0">
                <a:solidFill>
                  <a:srgbClr val="D4D4D4"/>
                </a:solidFill>
                <a:latin typeface="Menlo" panose="020B0609030804020204" pitchFamily="49" charset="0"/>
              </a:rPr>
              <a:t> </a:t>
            </a:r>
            <a:r>
              <a:rPr lang="en-CA" sz="2400" dirty="0">
                <a:solidFill>
                  <a:srgbClr val="9CDCFE"/>
                </a:solidFill>
                <a:latin typeface="Menlo" panose="020B0609030804020204" pitchFamily="49" charset="0"/>
              </a:rPr>
              <a:t>value</a:t>
            </a:r>
            <a:r>
              <a:rPr lang="en-CA" sz="2400" dirty="0">
                <a:solidFill>
                  <a:srgbClr val="D4D4D4"/>
                </a:solidFill>
                <a:latin typeface="Menlo" panose="020B0609030804020204" pitchFamily="49" charset="0"/>
              </a:rPr>
              <a:t>=</a:t>
            </a:r>
            <a:r>
              <a:rPr lang="en-CA" sz="2400" dirty="0">
                <a:solidFill>
                  <a:srgbClr val="CE9178"/>
                </a:solidFill>
                <a:latin typeface="Menlo" panose="020B0609030804020204" pitchFamily="49" charset="0"/>
              </a:rPr>
              <a:t>"abc12345"</a:t>
            </a:r>
            <a:r>
              <a:rPr lang="en-CA" sz="2400" dirty="0">
                <a:solidFill>
                  <a:srgbClr val="808080"/>
                </a:solidFill>
                <a:latin typeface="Menlo" panose="020B0609030804020204" pitchFamily="49" charset="0"/>
              </a:rPr>
              <a:t>&gt;</a:t>
            </a:r>
          </a:p>
          <a:p>
            <a:endParaRPr lang="en-CA" sz="2400"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17020673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7A125-5F1E-EC4C-BA0C-6A831846B0FC}"/>
              </a:ext>
            </a:extLst>
          </p:cNvPr>
          <p:cNvSpPr>
            <a:spLocks noGrp="1"/>
          </p:cNvSpPr>
          <p:nvPr>
            <p:ph type="title"/>
          </p:nvPr>
        </p:nvSpPr>
        <p:spPr/>
        <p:txBody>
          <a:bodyPr/>
          <a:lstStyle/>
          <a:p>
            <a:r>
              <a:rPr lang="en-US" dirty="0"/>
              <a:t>Select List</a:t>
            </a:r>
          </a:p>
        </p:txBody>
      </p:sp>
      <p:sp>
        <p:nvSpPr>
          <p:cNvPr id="3" name="Content Placeholder 2">
            <a:extLst>
              <a:ext uri="{FF2B5EF4-FFF2-40B4-BE49-F238E27FC236}">
                <a16:creationId xmlns:a16="http://schemas.microsoft.com/office/drawing/2014/main" id="{22AB1DB3-8977-7C4A-B9D3-AEBB5814D1C0}"/>
              </a:ext>
            </a:extLst>
          </p:cNvPr>
          <p:cNvSpPr>
            <a:spLocks noGrp="1"/>
          </p:cNvSpPr>
          <p:nvPr>
            <p:ph idx="1"/>
          </p:nvPr>
        </p:nvSpPr>
        <p:spPr/>
        <p:txBody>
          <a:bodyPr/>
          <a:lstStyle/>
          <a:p>
            <a:r>
              <a:rPr lang="en-US" dirty="0"/>
              <a:t>Creates a select list form element</a:t>
            </a:r>
          </a:p>
          <a:p>
            <a:r>
              <a:rPr lang="en-US" dirty="0"/>
              <a:t>Can be configured to allow the user to select only one option or multiple options</a:t>
            </a:r>
          </a:p>
          <a:p>
            <a:r>
              <a:rPr lang="en-US" dirty="0"/>
              <a:t>The size attribute allows you to configure the amount of options that are visible to the user before they activate the dropdown</a:t>
            </a:r>
          </a:p>
          <a:p>
            <a:r>
              <a:rPr lang="en-US" dirty="0"/>
              <a:t>Will look different depending on the browser and the operating system</a:t>
            </a:r>
          </a:p>
          <a:p>
            <a:r>
              <a:rPr lang="en-US" dirty="0"/>
              <a:t>Difficult to fully customize the appearance, but some styling is possible</a:t>
            </a:r>
          </a:p>
        </p:txBody>
      </p:sp>
    </p:spTree>
    <p:extLst>
      <p:ext uri="{BB962C8B-B14F-4D97-AF65-F5344CB8AC3E}">
        <p14:creationId xmlns:p14="http://schemas.microsoft.com/office/powerpoint/2010/main" val="11581416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7A125-5F1E-EC4C-BA0C-6A831846B0FC}"/>
              </a:ext>
            </a:extLst>
          </p:cNvPr>
          <p:cNvSpPr>
            <a:spLocks noGrp="1"/>
          </p:cNvSpPr>
          <p:nvPr>
            <p:ph type="title"/>
          </p:nvPr>
        </p:nvSpPr>
        <p:spPr/>
        <p:txBody>
          <a:bodyPr/>
          <a:lstStyle/>
          <a:p>
            <a:r>
              <a:rPr lang="en-US" dirty="0"/>
              <a:t>Select List</a:t>
            </a:r>
          </a:p>
        </p:txBody>
      </p:sp>
      <p:pic>
        <p:nvPicPr>
          <p:cNvPr id="7" name="Picture 6" descr="HTML select list in the closed state">
            <a:extLst>
              <a:ext uri="{FF2B5EF4-FFF2-40B4-BE49-F238E27FC236}">
                <a16:creationId xmlns:a16="http://schemas.microsoft.com/office/drawing/2014/main" id="{18C63F48-A267-1D4E-86BA-F3FFC0EB34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250" y="2686345"/>
            <a:ext cx="4000500" cy="901700"/>
          </a:xfrm>
          <a:prstGeom prst="rect">
            <a:avLst/>
          </a:prstGeom>
        </p:spPr>
      </p:pic>
      <p:pic>
        <p:nvPicPr>
          <p:cNvPr id="10" name="Picture 9" descr="HTML select list in the open state">
            <a:extLst>
              <a:ext uri="{FF2B5EF4-FFF2-40B4-BE49-F238E27FC236}">
                <a16:creationId xmlns:a16="http://schemas.microsoft.com/office/drawing/2014/main" id="{E49B2FCD-827F-6B43-91CC-2597C83D13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0" y="2590800"/>
            <a:ext cx="4114800" cy="3403600"/>
          </a:xfrm>
          <a:prstGeom prst="rect">
            <a:avLst/>
          </a:prstGeom>
        </p:spPr>
      </p:pic>
      <p:sp>
        <p:nvSpPr>
          <p:cNvPr id="12" name="Arrow: Right 16">
            <a:extLst>
              <a:ext uri="{FF2B5EF4-FFF2-40B4-BE49-F238E27FC236}">
                <a16:creationId xmlns:a16="http://schemas.microsoft.com/office/drawing/2014/main" id="{D3580F62-70E7-A541-96CF-85B04756D7E5}"/>
              </a:ext>
            </a:extLst>
          </p:cNvPr>
          <p:cNvSpPr/>
          <p:nvPr/>
        </p:nvSpPr>
        <p:spPr>
          <a:xfrm rot="5950389">
            <a:off x="8532227" y="2192322"/>
            <a:ext cx="1148371" cy="15867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3" name="TextBox 12">
            <a:extLst>
              <a:ext uri="{FF2B5EF4-FFF2-40B4-BE49-F238E27FC236}">
                <a16:creationId xmlns:a16="http://schemas.microsoft.com/office/drawing/2014/main" id="{B4B0D874-6D05-3140-AB13-FCA2F52AB2C8}"/>
              </a:ext>
            </a:extLst>
          </p:cNvPr>
          <p:cNvSpPr txBox="1"/>
          <p:nvPr/>
        </p:nvSpPr>
        <p:spPr>
          <a:xfrm>
            <a:off x="984250" y="1806781"/>
            <a:ext cx="5289550" cy="369332"/>
          </a:xfrm>
          <a:prstGeom prst="rect">
            <a:avLst/>
          </a:prstGeom>
          <a:noFill/>
          <a:ln>
            <a:solidFill>
              <a:schemeClr val="tx1"/>
            </a:solidFill>
          </a:ln>
        </p:spPr>
        <p:txBody>
          <a:bodyPr wrap="square" rtlCol="0">
            <a:spAutoFit/>
          </a:bodyPr>
          <a:lstStyle/>
          <a:p>
            <a:r>
              <a:rPr lang="en-US" dirty="0"/>
              <a:t>Select list in the closed state (Chrome Browser, macOS)</a:t>
            </a:r>
          </a:p>
        </p:txBody>
      </p:sp>
      <p:sp>
        <p:nvSpPr>
          <p:cNvPr id="14" name="TextBox 13">
            <a:extLst>
              <a:ext uri="{FF2B5EF4-FFF2-40B4-BE49-F238E27FC236}">
                <a16:creationId xmlns:a16="http://schemas.microsoft.com/office/drawing/2014/main" id="{0EBC199A-4778-A14F-B776-C0CD7E749E59}"/>
              </a:ext>
            </a:extLst>
          </p:cNvPr>
          <p:cNvSpPr txBox="1"/>
          <p:nvPr/>
        </p:nvSpPr>
        <p:spPr>
          <a:xfrm>
            <a:off x="5889625" y="1109033"/>
            <a:ext cx="5289550" cy="369332"/>
          </a:xfrm>
          <a:prstGeom prst="rect">
            <a:avLst/>
          </a:prstGeom>
          <a:noFill/>
          <a:ln>
            <a:solidFill>
              <a:schemeClr val="tx1"/>
            </a:solidFill>
          </a:ln>
        </p:spPr>
        <p:txBody>
          <a:bodyPr wrap="square" rtlCol="0">
            <a:spAutoFit/>
          </a:bodyPr>
          <a:lstStyle/>
          <a:p>
            <a:r>
              <a:rPr lang="en-US" dirty="0"/>
              <a:t>Select list in the open state (Chrome Browser, macOS)</a:t>
            </a:r>
          </a:p>
        </p:txBody>
      </p:sp>
      <p:sp>
        <p:nvSpPr>
          <p:cNvPr id="15" name="Rectangle 14">
            <a:extLst>
              <a:ext uri="{FF2B5EF4-FFF2-40B4-BE49-F238E27FC236}">
                <a16:creationId xmlns:a16="http://schemas.microsoft.com/office/drawing/2014/main" id="{40F42901-A990-FA48-8C7D-5E6C8DF8FF72}"/>
              </a:ext>
            </a:extLst>
          </p:cNvPr>
          <p:cNvSpPr/>
          <p:nvPr/>
        </p:nvSpPr>
        <p:spPr>
          <a:xfrm>
            <a:off x="660400" y="3804323"/>
            <a:ext cx="6807200" cy="2862322"/>
          </a:xfrm>
          <a:prstGeom prst="rect">
            <a:avLst/>
          </a:prstGeom>
          <a:solidFill>
            <a:schemeClr val="tx1"/>
          </a:solidFill>
        </p:spPr>
        <p:txBody>
          <a:bodyPr wrap="square">
            <a:spAutoFit/>
          </a:bodyPr>
          <a:lstStyle/>
          <a:p>
            <a:endParaRPr lang="en-CA" dirty="0">
              <a:solidFill>
                <a:srgbClr val="808080"/>
              </a:solidFill>
              <a:latin typeface="Menlo" panose="020B0609030804020204" pitchFamily="49" charset="0"/>
            </a:endParaRPr>
          </a:p>
          <a:p>
            <a:r>
              <a:rPr lang="en-CA" dirty="0">
                <a:solidFill>
                  <a:srgbClr val="808080"/>
                </a:solidFill>
                <a:latin typeface="Menlo" panose="020B0609030804020204" pitchFamily="49" charset="0"/>
              </a:rPr>
              <a:t>&lt;</a:t>
            </a:r>
            <a:r>
              <a:rPr lang="en-CA" dirty="0">
                <a:solidFill>
                  <a:srgbClr val="569CD6"/>
                </a:solidFill>
                <a:latin typeface="Menlo" panose="020B0609030804020204" pitchFamily="49" charset="0"/>
              </a:rPr>
              <a:t>label</a:t>
            </a:r>
            <a:r>
              <a:rPr lang="en-CA" dirty="0">
                <a:solidFill>
                  <a:srgbClr val="D4D4D4"/>
                </a:solidFill>
                <a:latin typeface="Menlo" panose="020B0609030804020204" pitchFamily="49" charset="0"/>
              </a:rPr>
              <a:t> </a:t>
            </a:r>
            <a:r>
              <a:rPr lang="en-CA" dirty="0">
                <a:solidFill>
                  <a:srgbClr val="9CDCFE"/>
                </a:solidFill>
                <a:latin typeface="Menlo" panose="020B0609030804020204" pitchFamily="49" charset="0"/>
              </a:rPr>
              <a:t>for</a:t>
            </a:r>
            <a:r>
              <a:rPr lang="en-CA" dirty="0">
                <a:solidFill>
                  <a:srgbClr val="D4D4D4"/>
                </a:solidFill>
                <a:latin typeface="Menlo" panose="020B0609030804020204" pitchFamily="49" charset="0"/>
              </a:rPr>
              <a:t>=</a:t>
            </a:r>
            <a:r>
              <a:rPr lang="en-CA" dirty="0">
                <a:solidFill>
                  <a:srgbClr val="CE9178"/>
                </a:solidFill>
                <a:latin typeface="Menlo" panose="020B0609030804020204" pitchFamily="49" charset="0"/>
              </a:rPr>
              <a:t>"doctor"</a:t>
            </a:r>
            <a:r>
              <a:rPr lang="en-CA" dirty="0">
                <a:solidFill>
                  <a:srgbClr val="808080"/>
                </a:solidFill>
                <a:latin typeface="Menlo" panose="020B0609030804020204" pitchFamily="49" charset="0"/>
              </a:rPr>
              <a:t>&gt;</a:t>
            </a:r>
            <a:r>
              <a:rPr lang="en-CA" dirty="0">
                <a:solidFill>
                  <a:srgbClr val="D4D4D4"/>
                </a:solidFill>
                <a:latin typeface="Menlo" panose="020B0609030804020204" pitchFamily="49" charset="0"/>
              </a:rPr>
              <a:t>Doctor: </a:t>
            </a:r>
            <a:r>
              <a:rPr lang="en-CA" dirty="0">
                <a:solidFill>
                  <a:srgbClr val="808080"/>
                </a:solidFill>
                <a:latin typeface="Menlo" panose="020B0609030804020204" pitchFamily="49" charset="0"/>
              </a:rPr>
              <a:t>&lt;/</a:t>
            </a:r>
            <a:r>
              <a:rPr lang="en-CA" dirty="0">
                <a:solidFill>
                  <a:srgbClr val="569CD6"/>
                </a:solidFill>
                <a:latin typeface="Menlo" panose="020B0609030804020204" pitchFamily="49" charset="0"/>
              </a:rPr>
              <a:t>label</a:t>
            </a:r>
            <a:r>
              <a:rPr lang="en-CA" dirty="0">
                <a:solidFill>
                  <a:srgbClr val="808080"/>
                </a:solidFill>
                <a:latin typeface="Menlo" panose="020B0609030804020204" pitchFamily="49" charset="0"/>
              </a:rPr>
              <a:t>&gt;</a:t>
            </a:r>
            <a:endParaRPr lang="en-CA" dirty="0">
              <a:solidFill>
                <a:srgbClr val="D4D4D4"/>
              </a:solidFill>
              <a:latin typeface="Menlo" panose="020B0609030804020204" pitchFamily="49" charset="0"/>
            </a:endParaRPr>
          </a:p>
          <a:p>
            <a:r>
              <a:rPr lang="en-CA" dirty="0">
                <a:solidFill>
                  <a:srgbClr val="808080"/>
                </a:solidFill>
                <a:latin typeface="Menlo" panose="020B0609030804020204" pitchFamily="49" charset="0"/>
              </a:rPr>
              <a:t>&lt;</a:t>
            </a:r>
            <a:r>
              <a:rPr lang="en-CA" dirty="0">
                <a:solidFill>
                  <a:srgbClr val="569CD6"/>
                </a:solidFill>
                <a:latin typeface="Menlo" panose="020B0609030804020204" pitchFamily="49" charset="0"/>
              </a:rPr>
              <a:t>select</a:t>
            </a:r>
            <a:r>
              <a:rPr lang="en-CA" dirty="0">
                <a:solidFill>
                  <a:srgbClr val="D4D4D4"/>
                </a:solidFill>
                <a:latin typeface="Menlo" panose="020B0609030804020204" pitchFamily="49" charset="0"/>
              </a:rPr>
              <a:t> </a:t>
            </a:r>
            <a:r>
              <a:rPr lang="en-CA" dirty="0">
                <a:solidFill>
                  <a:srgbClr val="9CDCFE"/>
                </a:solidFill>
                <a:latin typeface="Menlo" panose="020B0609030804020204" pitchFamily="49" charset="0"/>
              </a:rPr>
              <a:t>id</a:t>
            </a:r>
            <a:r>
              <a:rPr lang="en-CA" dirty="0">
                <a:solidFill>
                  <a:srgbClr val="D4D4D4"/>
                </a:solidFill>
                <a:latin typeface="Menlo" panose="020B0609030804020204" pitchFamily="49" charset="0"/>
              </a:rPr>
              <a:t>=</a:t>
            </a:r>
            <a:r>
              <a:rPr lang="en-CA" dirty="0">
                <a:solidFill>
                  <a:srgbClr val="CE9178"/>
                </a:solidFill>
                <a:latin typeface="Menlo" panose="020B0609030804020204" pitchFamily="49" charset="0"/>
              </a:rPr>
              <a:t>"doctor"</a:t>
            </a:r>
            <a:r>
              <a:rPr lang="en-CA" dirty="0">
                <a:solidFill>
                  <a:srgbClr val="D4D4D4"/>
                </a:solidFill>
                <a:latin typeface="Menlo" panose="020B0609030804020204" pitchFamily="49" charset="0"/>
              </a:rPr>
              <a:t> </a:t>
            </a:r>
            <a:r>
              <a:rPr lang="en-CA" dirty="0">
                <a:solidFill>
                  <a:srgbClr val="9CDCFE"/>
                </a:solidFill>
                <a:latin typeface="Menlo" panose="020B0609030804020204" pitchFamily="49" charset="0"/>
              </a:rPr>
              <a:t>name</a:t>
            </a:r>
            <a:r>
              <a:rPr lang="en-CA" dirty="0">
                <a:solidFill>
                  <a:srgbClr val="D4D4D4"/>
                </a:solidFill>
                <a:latin typeface="Menlo" panose="020B0609030804020204" pitchFamily="49" charset="0"/>
              </a:rPr>
              <a:t>=</a:t>
            </a:r>
            <a:r>
              <a:rPr lang="en-CA" dirty="0">
                <a:solidFill>
                  <a:srgbClr val="CE9178"/>
                </a:solidFill>
                <a:latin typeface="Menlo" panose="020B0609030804020204" pitchFamily="49" charset="0"/>
              </a:rPr>
              <a:t>"doctor"</a:t>
            </a:r>
            <a:r>
              <a:rPr lang="en-CA" dirty="0">
                <a:solidFill>
                  <a:srgbClr val="808080"/>
                </a:solidFill>
                <a:latin typeface="Menlo" panose="020B0609030804020204" pitchFamily="49" charset="0"/>
              </a:rPr>
              <a:t>&gt;</a:t>
            </a:r>
            <a:endParaRPr lang="en-CA" dirty="0">
              <a:solidFill>
                <a:srgbClr val="D4D4D4"/>
              </a:solidFill>
              <a:latin typeface="Menlo" panose="020B0609030804020204" pitchFamily="49" charset="0"/>
            </a:endParaRPr>
          </a:p>
          <a:p>
            <a:r>
              <a:rPr lang="en-CA" dirty="0">
                <a:solidFill>
                  <a:srgbClr val="808080"/>
                </a:solidFill>
                <a:latin typeface="Menlo" panose="020B0609030804020204" pitchFamily="49" charset="0"/>
              </a:rPr>
              <a:t>   &lt;</a:t>
            </a:r>
            <a:r>
              <a:rPr lang="en-CA" dirty="0">
                <a:solidFill>
                  <a:srgbClr val="569CD6"/>
                </a:solidFill>
                <a:latin typeface="Menlo" panose="020B0609030804020204" pitchFamily="49" charset="0"/>
              </a:rPr>
              <a:t>option</a:t>
            </a:r>
            <a:r>
              <a:rPr lang="en-CA" dirty="0">
                <a:solidFill>
                  <a:srgbClr val="D4D4D4"/>
                </a:solidFill>
                <a:latin typeface="Menlo" panose="020B0609030804020204" pitchFamily="49" charset="0"/>
              </a:rPr>
              <a:t> </a:t>
            </a:r>
            <a:r>
              <a:rPr lang="en-CA" dirty="0">
                <a:solidFill>
                  <a:srgbClr val="9CDCFE"/>
                </a:solidFill>
                <a:latin typeface="Menlo" panose="020B0609030804020204" pitchFamily="49" charset="0"/>
              </a:rPr>
              <a:t>value</a:t>
            </a:r>
            <a:r>
              <a:rPr lang="en-CA" dirty="0">
                <a:solidFill>
                  <a:srgbClr val="D4D4D4"/>
                </a:solidFill>
                <a:latin typeface="Menlo" panose="020B0609030804020204" pitchFamily="49" charset="0"/>
              </a:rPr>
              <a:t>=</a:t>
            </a:r>
            <a:r>
              <a:rPr lang="en-CA" dirty="0">
                <a:solidFill>
                  <a:srgbClr val="CE9178"/>
                </a:solidFill>
                <a:latin typeface="Menlo" panose="020B0609030804020204" pitchFamily="49" charset="0"/>
              </a:rPr>
              <a:t>"Smith"</a:t>
            </a:r>
            <a:r>
              <a:rPr lang="en-CA" dirty="0">
                <a:solidFill>
                  <a:srgbClr val="808080"/>
                </a:solidFill>
                <a:latin typeface="Menlo" panose="020B0609030804020204" pitchFamily="49" charset="0"/>
              </a:rPr>
              <a:t>&gt;</a:t>
            </a:r>
            <a:r>
              <a:rPr lang="en-CA" dirty="0">
                <a:solidFill>
                  <a:srgbClr val="D4D4D4"/>
                </a:solidFill>
                <a:latin typeface="Menlo" panose="020B0609030804020204" pitchFamily="49" charset="0"/>
              </a:rPr>
              <a:t>Dr. Smith</a:t>
            </a:r>
            <a:r>
              <a:rPr lang="en-CA" dirty="0">
                <a:solidFill>
                  <a:srgbClr val="808080"/>
                </a:solidFill>
                <a:latin typeface="Menlo" panose="020B0609030804020204" pitchFamily="49" charset="0"/>
              </a:rPr>
              <a:t>&lt;/</a:t>
            </a:r>
            <a:r>
              <a:rPr lang="en-CA" dirty="0">
                <a:solidFill>
                  <a:srgbClr val="569CD6"/>
                </a:solidFill>
                <a:latin typeface="Menlo" panose="020B0609030804020204" pitchFamily="49" charset="0"/>
              </a:rPr>
              <a:t>option</a:t>
            </a:r>
            <a:r>
              <a:rPr lang="en-CA" dirty="0">
                <a:solidFill>
                  <a:srgbClr val="808080"/>
                </a:solidFill>
                <a:latin typeface="Menlo" panose="020B0609030804020204" pitchFamily="49" charset="0"/>
              </a:rPr>
              <a:t>&gt;</a:t>
            </a:r>
            <a:endParaRPr lang="en-CA" dirty="0">
              <a:solidFill>
                <a:srgbClr val="D4D4D4"/>
              </a:solidFill>
              <a:latin typeface="Menlo" panose="020B0609030804020204" pitchFamily="49" charset="0"/>
            </a:endParaRPr>
          </a:p>
          <a:p>
            <a:r>
              <a:rPr lang="en-CA" dirty="0">
                <a:solidFill>
                  <a:srgbClr val="808080"/>
                </a:solidFill>
                <a:latin typeface="Menlo" panose="020B0609030804020204" pitchFamily="49" charset="0"/>
              </a:rPr>
              <a:t>   &lt;</a:t>
            </a:r>
            <a:r>
              <a:rPr lang="en-CA" dirty="0">
                <a:solidFill>
                  <a:srgbClr val="569CD6"/>
                </a:solidFill>
                <a:latin typeface="Menlo" panose="020B0609030804020204" pitchFamily="49" charset="0"/>
              </a:rPr>
              <a:t>option</a:t>
            </a:r>
            <a:r>
              <a:rPr lang="en-CA" dirty="0">
                <a:solidFill>
                  <a:srgbClr val="D4D4D4"/>
                </a:solidFill>
                <a:latin typeface="Menlo" panose="020B0609030804020204" pitchFamily="49" charset="0"/>
              </a:rPr>
              <a:t> </a:t>
            </a:r>
            <a:r>
              <a:rPr lang="en-CA" dirty="0">
                <a:solidFill>
                  <a:srgbClr val="9CDCFE"/>
                </a:solidFill>
                <a:latin typeface="Menlo" panose="020B0609030804020204" pitchFamily="49" charset="0"/>
              </a:rPr>
              <a:t>value</a:t>
            </a:r>
            <a:r>
              <a:rPr lang="en-CA" dirty="0">
                <a:solidFill>
                  <a:srgbClr val="D4D4D4"/>
                </a:solidFill>
                <a:latin typeface="Menlo" panose="020B0609030804020204" pitchFamily="49" charset="0"/>
              </a:rPr>
              <a:t>=</a:t>
            </a:r>
            <a:r>
              <a:rPr lang="en-CA" dirty="0">
                <a:solidFill>
                  <a:srgbClr val="CE9178"/>
                </a:solidFill>
                <a:latin typeface="Menlo" panose="020B0609030804020204" pitchFamily="49" charset="0"/>
              </a:rPr>
              <a:t>"Chou"</a:t>
            </a:r>
            <a:r>
              <a:rPr lang="en-CA" dirty="0">
                <a:solidFill>
                  <a:srgbClr val="808080"/>
                </a:solidFill>
                <a:latin typeface="Menlo" panose="020B0609030804020204" pitchFamily="49" charset="0"/>
              </a:rPr>
              <a:t>&gt;</a:t>
            </a:r>
            <a:r>
              <a:rPr lang="en-CA" dirty="0">
                <a:solidFill>
                  <a:srgbClr val="D4D4D4"/>
                </a:solidFill>
                <a:latin typeface="Menlo" panose="020B0609030804020204" pitchFamily="49" charset="0"/>
              </a:rPr>
              <a:t>Dr. Chou</a:t>
            </a:r>
            <a:r>
              <a:rPr lang="en-CA" dirty="0">
                <a:solidFill>
                  <a:srgbClr val="808080"/>
                </a:solidFill>
                <a:latin typeface="Menlo" panose="020B0609030804020204" pitchFamily="49" charset="0"/>
              </a:rPr>
              <a:t>&lt;/</a:t>
            </a:r>
            <a:r>
              <a:rPr lang="en-CA" dirty="0">
                <a:solidFill>
                  <a:srgbClr val="569CD6"/>
                </a:solidFill>
                <a:latin typeface="Menlo" panose="020B0609030804020204" pitchFamily="49" charset="0"/>
              </a:rPr>
              <a:t>option</a:t>
            </a:r>
            <a:r>
              <a:rPr lang="en-CA" dirty="0">
                <a:solidFill>
                  <a:srgbClr val="808080"/>
                </a:solidFill>
                <a:latin typeface="Menlo" panose="020B0609030804020204" pitchFamily="49" charset="0"/>
              </a:rPr>
              <a:t>&gt;</a:t>
            </a:r>
            <a:endParaRPr lang="en-CA" dirty="0">
              <a:solidFill>
                <a:srgbClr val="D4D4D4"/>
              </a:solidFill>
              <a:latin typeface="Menlo" panose="020B0609030804020204" pitchFamily="49" charset="0"/>
            </a:endParaRPr>
          </a:p>
          <a:p>
            <a:r>
              <a:rPr lang="en-CA" dirty="0">
                <a:solidFill>
                  <a:srgbClr val="808080"/>
                </a:solidFill>
                <a:latin typeface="Menlo" panose="020B0609030804020204" pitchFamily="49" charset="0"/>
              </a:rPr>
              <a:t>   &lt;</a:t>
            </a:r>
            <a:r>
              <a:rPr lang="en-CA" dirty="0">
                <a:solidFill>
                  <a:srgbClr val="569CD6"/>
                </a:solidFill>
                <a:latin typeface="Menlo" panose="020B0609030804020204" pitchFamily="49" charset="0"/>
              </a:rPr>
              <a:t>option</a:t>
            </a:r>
            <a:r>
              <a:rPr lang="en-CA" dirty="0">
                <a:solidFill>
                  <a:srgbClr val="D4D4D4"/>
                </a:solidFill>
                <a:latin typeface="Menlo" panose="020B0609030804020204" pitchFamily="49" charset="0"/>
              </a:rPr>
              <a:t> </a:t>
            </a:r>
            <a:r>
              <a:rPr lang="en-CA" dirty="0">
                <a:solidFill>
                  <a:srgbClr val="9CDCFE"/>
                </a:solidFill>
                <a:latin typeface="Menlo" panose="020B0609030804020204" pitchFamily="49" charset="0"/>
              </a:rPr>
              <a:t>value</a:t>
            </a:r>
            <a:r>
              <a:rPr lang="en-CA" dirty="0">
                <a:solidFill>
                  <a:srgbClr val="D4D4D4"/>
                </a:solidFill>
                <a:latin typeface="Menlo" panose="020B0609030804020204" pitchFamily="49" charset="0"/>
              </a:rPr>
              <a:t>=</a:t>
            </a:r>
            <a:r>
              <a:rPr lang="en-CA" dirty="0">
                <a:solidFill>
                  <a:srgbClr val="CE9178"/>
                </a:solidFill>
                <a:latin typeface="Menlo" panose="020B0609030804020204" pitchFamily="49" charset="0"/>
              </a:rPr>
              <a:t>"Abbas"</a:t>
            </a:r>
            <a:r>
              <a:rPr lang="en-CA" dirty="0">
                <a:solidFill>
                  <a:srgbClr val="808080"/>
                </a:solidFill>
                <a:latin typeface="Menlo" panose="020B0609030804020204" pitchFamily="49" charset="0"/>
              </a:rPr>
              <a:t>&gt;</a:t>
            </a:r>
            <a:r>
              <a:rPr lang="en-CA" dirty="0">
                <a:solidFill>
                  <a:srgbClr val="D4D4D4"/>
                </a:solidFill>
                <a:latin typeface="Menlo" panose="020B0609030804020204" pitchFamily="49" charset="0"/>
              </a:rPr>
              <a:t>Dr. Abbas</a:t>
            </a:r>
            <a:r>
              <a:rPr lang="en-CA" dirty="0">
                <a:solidFill>
                  <a:srgbClr val="808080"/>
                </a:solidFill>
                <a:latin typeface="Menlo" panose="020B0609030804020204" pitchFamily="49" charset="0"/>
              </a:rPr>
              <a:t>&lt;/</a:t>
            </a:r>
            <a:r>
              <a:rPr lang="en-CA" dirty="0">
                <a:solidFill>
                  <a:srgbClr val="569CD6"/>
                </a:solidFill>
                <a:latin typeface="Menlo" panose="020B0609030804020204" pitchFamily="49" charset="0"/>
              </a:rPr>
              <a:t>option</a:t>
            </a:r>
            <a:r>
              <a:rPr lang="en-CA" dirty="0">
                <a:solidFill>
                  <a:srgbClr val="808080"/>
                </a:solidFill>
                <a:latin typeface="Menlo" panose="020B0609030804020204" pitchFamily="49" charset="0"/>
              </a:rPr>
              <a:t>&gt;</a:t>
            </a:r>
            <a:endParaRPr lang="en-CA" dirty="0">
              <a:solidFill>
                <a:srgbClr val="D4D4D4"/>
              </a:solidFill>
              <a:latin typeface="Menlo" panose="020B0609030804020204" pitchFamily="49" charset="0"/>
            </a:endParaRPr>
          </a:p>
          <a:p>
            <a:r>
              <a:rPr lang="en-CA" dirty="0">
                <a:solidFill>
                  <a:srgbClr val="808080"/>
                </a:solidFill>
                <a:latin typeface="Menlo" panose="020B0609030804020204" pitchFamily="49" charset="0"/>
              </a:rPr>
              <a:t>   &lt;</a:t>
            </a:r>
            <a:r>
              <a:rPr lang="en-CA" dirty="0">
                <a:solidFill>
                  <a:srgbClr val="569CD6"/>
                </a:solidFill>
                <a:latin typeface="Menlo" panose="020B0609030804020204" pitchFamily="49" charset="0"/>
              </a:rPr>
              <a:t>option</a:t>
            </a:r>
            <a:r>
              <a:rPr lang="en-CA" dirty="0">
                <a:solidFill>
                  <a:srgbClr val="D4D4D4"/>
                </a:solidFill>
                <a:latin typeface="Menlo" panose="020B0609030804020204" pitchFamily="49" charset="0"/>
              </a:rPr>
              <a:t> </a:t>
            </a:r>
            <a:r>
              <a:rPr lang="en-CA" dirty="0">
                <a:solidFill>
                  <a:srgbClr val="9CDCFE"/>
                </a:solidFill>
                <a:latin typeface="Menlo" panose="020B0609030804020204" pitchFamily="49" charset="0"/>
              </a:rPr>
              <a:t>value</a:t>
            </a:r>
            <a:r>
              <a:rPr lang="en-CA" dirty="0">
                <a:solidFill>
                  <a:srgbClr val="D4D4D4"/>
                </a:solidFill>
                <a:latin typeface="Menlo" panose="020B0609030804020204" pitchFamily="49" charset="0"/>
              </a:rPr>
              <a:t>=</a:t>
            </a:r>
            <a:r>
              <a:rPr lang="en-CA" dirty="0">
                <a:solidFill>
                  <a:srgbClr val="CE9178"/>
                </a:solidFill>
                <a:latin typeface="Menlo" panose="020B0609030804020204" pitchFamily="49" charset="0"/>
              </a:rPr>
              <a:t>"Garcia"</a:t>
            </a:r>
            <a:r>
              <a:rPr lang="en-CA" dirty="0">
                <a:solidFill>
                  <a:srgbClr val="808080"/>
                </a:solidFill>
                <a:latin typeface="Menlo" panose="020B0609030804020204" pitchFamily="49" charset="0"/>
              </a:rPr>
              <a:t>&gt;</a:t>
            </a:r>
            <a:r>
              <a:rPr lang="en-CA" dirty="0">
                <a:solidFill>
                  <a:srgbClr val="D4D4D4"/>
                </a:solidFill>
                <a:latin typeface="Menlo" panose="020B0609030804020204" pitchFamily="49" charset="0"/>
              </a:rPr>
              <a:t>Dr. Garcia</a:t>
            </a:r>
            <a:r>
              <a:rPr lang="en-CA" dirty="0">
                <a:solidFill>
                  <a:srgbClr val="808080"/>
                </a:solidFill>
                <a:latin typeface="Menlo" panose="020B0609030804020204" pitchFamily="49" charset="0"/>
              </a:rPr>
              <a:t>&lt;/</a:t>
            </a:r>
            <a:r>
              <a:rPr lang="en-CA" dirty="0">
                <a:solidFill>
                  <a:srgbClr val="569CD6"/>
                </a:solidFill>
                <a:latin typeface="Menlo" panose="020B0609030804020204" pitchFamily="49" charset="0"/>
              </a:rPr>
              <a:t>option</a:t>
            </a:r>
            <a:r>
              <a:rPr lang="en-CA" dirty="0">
                <a:solidFill>
                  <a:srgbClr val="808080"/>
                </a:solidFill>
                <a:latin typeface="Menlo" panose="020B0609030804020204" pitchFamily="49" charset="0"/>
              </a:rPr>
              <a:t>&gt;</a:t>
            </a:r>
            <a:endParaRPr lang="en-CA" dirty="0">
              <a:solidFill>
                <a:srgbClr val="D4D4D4"/>
              </a:solidFill>
              <a:latin typeface="Menlo" panose="020B0609030804020204" pitchFamily="49" charset="0"/>
            </a:endParaRPr>
          </a:p>
          <a:p>
            <a:r>
              <a:rPr lang="en-CA" dirty="0">
                <a:solidFill>
                  <a:srgbClr val="808080"/>
                </a:solidFill>
                <a:latin typeface="Menlo" panose="020B0609030804020204" pitchFamily="49" charset="0"/>
              </a:rPr>
              <a:t>   &lt;</a:t>
            </a:r>
            <a:r>
              <a:rPr lang="en-CA" dirty="0">
                <a:solidFill>
                  <a:srgbClr val="569CD6"/>
                </a:solidFill>
                <a:latin typeface="Menlo" panose="020B0609030804020204" pitchFamily="49" charset="0"/>
              </a:rPr>
              <a:t>option</a:t>
            </a:r>
            <a:r>
              <a:rPr lang="en-CA" dirty="0">
                <a:solidFill>
                  <a:srgbClr val="D4D4D4"/>
                </a:solidFill>
                <a:latin typeface="Menlo" panose="020B0609030804020204" pitchFamily="49" charset="0"/>
              </a:rPr>
              <a:t> </a:t>
            </a:r>
            <a:r>
              <a:rPr lang="en-CA" dirty="0">
                <a:solidFill>
                  <a:srgbClr val="9CDCFE"/>
                </a:solidFill>
                <a:latin typeface="Menlo" panose="020B0609030804020204" pitchFamily="49" charset="0"/>
              </a:rPr>
              <a:t>value</a:t>
            </a:r>
            <a:r>
              <a:rPr lang="en-CA" dirty="0">
                <a:solidFill>
                  <a:srgbClr val="D4D4D4"/>
                </a:solidFill>
                <a:latin typeface="Menlo" panose="020B0609030804020204" pitchFamily="49" charset="0"/>
              </a:rPr>
              <a:t>=</a:t>
            </a:r>
            <a:r>
              <a:rPr lang="en-CA" dirty="0">
                <a:solidFill>
                  <a:srgbClr val="CE9178"/>
                </a:solidFill>
                <a:latin typeface="Menlo" panose="020B0609030804020204" pitchFamily="49" charset="0"/>
              </a:rPr>
              <a:t>"Nair"</a:t>
            </a:r>
            <a:r>
              <a:rPr lang="en-CA" dirty="0">
                <a:solidFill>
                  <a:srgbClr val="808080"/>
                </a:solidFill>
                <a:latin typeface="Menlo" panose="020B0609030804020204" pitchFamily="49" charset="0"/>
              </a:rPr>
              <a:t>&gt;</a:t>
            </a:r>
            <a:r>
              <a:rPr lang="en-CA" dirty="0">
                <a:solidFill>
                  <a:srgbClr val="D4D4D4"/>
                </a:solidFill>
                <a:latin typeface="Menlo" panose="020B0609030804020204" pitchFamily="49" charset="0"/>
              </a:rPr>
              <a:t>Dr. Nair</a:t>
            </a:r>
            <a:r>
              <a:rPr lang="en-CA" dirty="0">
                <a:solidFill>
                  <a:srgbClr val="808080"/>
                </a:solidFill>
                <a:latin typeface="Menlo" panose="020B0609030804020204" pitchFamily="49" charset="0"/>
              </a:rPr>
              <a:t>&lt;/</a:t>
            </a:r>
            <a:r>
              <a:rPr lang="en-CA" dirty="0">
                <a:solidFill>
                  <a:srgbClr val="569CD6"/>
                </a:solidFill>
                <a:latin typeface="Menlo" panose="020B0609030804020204" pitchFamily="49" charset="0"/>
              </a:rPr>
              <a:t>option</a:t>
            </a:r>
            <a:r>
              <a:rPr lang="en-CA" dirty="0">
                <a:solidFill>
                  <a:srgbClr val="808080"/>
                </a:solidFill>
                <a:latin typeface="Menlo" panose="020B0609030804020204" pitchFamily="49" charset="0"/>
              </a:rPr>
              <a:t>&gt;</a:t>
            </a:r>
            <a:endParaRPr lang="en-CA" dirty="0">
              <a:solidFill>
                <a:srgbClr val="D4D4D4"/>
              </a:solidFill>
              <a:latin typeface="Menlo" panose="020B0609030804020204" pitchFamily="49" charset="0"/>
            </a:endParaRPr>
          </a:p>
          <a:p>
            <a:r>
              <a:rPr lang="en-CA" dirty="0">
                <a:solidFill>
                  <a:srgbClr val="808080"/>
                </a:solidFill>
                <a:latin typeface="Menlo" panose="020B0609030804020204" pitchFamily="49" charset="0"/>
              </a:rPr>
              <a:t>&lt;/</a:t>
            </a:r>
            <a:r>
              <a:rPr lang="en-CA" dirty="0">
                <a:solidFill>
                  <a:srgbClr val="569CD6"/>
                </a:solidFill>
                <a:latin typeface="Menlo" panose="020B0609030804020204" pitchFamily="49" charset="0"/>
              </a:rPr>
              <a:t>select</a:t>
            </a:r>
            <a:r>
              <a:rPr lang="en-CA" dirty="0">
                <a:solidFill>
                  <a:srgbClr val="808080"/>
                </a:solidFill>
                <a:latin typeface="Menlo" panose="020B0609030804020204" pitchFamily="49" charset="0"/>
              </a:rPr>
              <a:t>&gt;</a:t>
            </a:r>
          </a:p>
          <a:p>
            <a:endParaRPr lang="en-CA" b="0" dirty="0">
              <a:solidFill>
                <a:srgbClr val="D4D4D4"/>
              </a:solidFill>
              <a:effectLst/>
              <a:latin typeface="Menlo" panose="020B0609030804020204" pitchFamily="49" charset="0"/>
            </a:endParaRPr>
          </a:p>
        </p:txBody>
      </p:sp>
      <p:sp>
        <p:nvSpPr>
          <p:cNvPr id="16" name="Arrow: Right 16">
            <a:extLst>
              <a:ext uri="{FF2B5EF4-FFF2-40B4-BE49-F238E27FC236}">
                <a16:creationId xmlns:a16="http://schemas.microsoft.com/office/drawing/2014/main" id="{61211F45-7541-E34C-A904-5EA33595C8F6}"/>
              </a:ext>
            </a:extLst>
          </p:cNvPr>
          <p:cNvSpPr/>
          <p:nvPr/>
        </p:nvSpPr>
        <p:spPr>
          <a:xfrm rot="3773605">
            <a:off x="3027585" y="2446530"/>
            <a:ext cx="538161" cy="14418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7" name="Arrow: Right 16">
            <a:extLst>
              <a:ext uri="{FF2B5EF4-FFF2-40B4-BE49-F238E27FC236}">
                <a16:creationId xmlns:a16="http://schemas.microsoft.com/office/drawing/2014/main" id="{8D48E387-18F3-7C43-BCC5-BA26C3930D80}"/>
              </a:ext>
            </a:extLst>
          </p:cNvPr>
          <p:cNvSpPr/>
          <p:nvPr/>
        </p:nvSpPr>
        <p:spPr>
          <a:xfrm rot="17514426">
            <a:off x="3069247" y="3647351"/>
            <a:ext cx="618968" cy="19301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30517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F7DFA-229E-424C-B2A9-37DDE8D457A9}"/>
              </a:ext>
            </a:extLst>
          </p:cNvPr>
          <p:cNvSpPr>
            <a:spLocks noGrp="1"/>
          </p:cNvSpPr>
          <p:nvPr>
            <p:ph type="title"/>
          </p:nvPr>
        </p:nvSpPr>
        <p:spPr/>
        <p:txBody>
          <a:bodyPr/>
          <a:lstStyle/>
          <a:p>
            <a:r>
              <a:rPr lang="en-US" dirty="0"/>
              <a:t>Focus State</a:t>
            </a:r>
          </a:p>
        </p:txBody>
      </p:sp>
      <p:sp>
        <p:nvSpPr>
          <p:cNvPr id="3" name="Content Placeholder 2">
            <a:extLst>
              <a:ext uri="{FF2B5EF4-FFF2-40B4-BE49-F238E27FC236}">
                <a16:creationId xmlns:a16="http://schemas.microsoft.com/office/drawing/2014/main" id="{9D3F9D02-C65D-EA4C-B2E9-010B1331BE05}"/>
              </a:ext>
            </a:extLst>
          </p:cNvPr>
          <p:cNvSpPr>
            <a:spLocks noGrp="1"/>
          </p:cNvSpPr>
          <p:nvPr>
            <p:ph idx="1"/>
          </p:nvPr>
        </p:nvSpPr>
        <p:spPr>
          <a:xfrm>
            <a:off x="838200" y="1825625"/>
            <a:ext cx="5751443" cy="4351338"/>
          </a:xfrm>
        </p:spPr>
        <p:txBody>
          <a:bodyPr/>
          <a:lstStyle/>
          <a:p>
            <a:r>
              <a:rPr lang="en-US" dirty="0"/>
              <a:t>One use of the “:focus” pseudo selector is style form elements when a user clicks into or focuses into a form input element</a:t>
            </a:r>
          </a:p>
          <a:p>
            <a:r>
              <a:rPr lang="en-US" dirty="0"/>
              <a:t>Changing the style of the input that the user has focused into helps inform the user where they are in the form   </a:t>
            </a:r>
          </a:p>
        </p:txBody>
      </p:sp>
      <p:pic>
        <p:nvPicPr>
          <p:cNvPr id="5" name="Picture 4" descr="HTML form showing a focus state on an input">
            <a:extLst>
              <a:ext uri="{FF2B5EF4-FFF2-40B4-BE49-F238E27FC236}">
                <a16:creationId xmlns:a16="http://schemas.microsoft.com/office/drawing/2014/main" id="{7D6B7641-0AF8-9243-AAE3-90D42EE3E9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6450" y="2063750"/>
            <a:ext cx="4436993" cy="2464996"/>
          </a:xfrm>
          <a:prstGeom prst="rect">
            <a:avLst/>
          </a:prstGeom>
        </p:spPr>
      </p:pic>
      <p:sp>
        <p:nvSpPr>
          <p:cNvPr id="6" name="TextBox 5">
            <a:extLst>
              <a:ext uri="{FF2B5EF4-FFF2-40B4-BE49-F238E27FC236}">
                <a16:creationId xmlns:a16="http://schemas.microsoft.com/office/drawing/2014/main" id="{CE43CF04-1E82-A743-8C33-DEE2A34A599A}"/>
              </a:ext>
            </a:extLst>
          </p:cNvPr>
          <p:cNvSpPr txBox="1"/>
          <p:nvPr/>
        </p:nvSpPr>
        <p:spPr>
          <a:xfrm>
            <a:off x="7452376" y="5573090"/>
            <a:ext cx="4141068" cy="923330"/>
          </a:xfrm>
          <a:prstGeom prst="rect">
            <a:avLst/>
          </a:prstGeom>
          <a:noFill/>
          <a:ln>
            <a:solidFill>
              <a:schemeClr val="tx1"/>
            </a:solidFill>
          </a:ln>
        </p:spPr>
        <p:txBody>
          <a:bodyPr wrap="square" rtlCol="0">
            <a:spAutoFit/>
          </a:bodyPr>
          <a:lstStyle/>
          <a:p>
            <a:r>
              <a:rPr lang="en-CA" dirty="0"/>
              <a:t>This input has additional styles applied when the input is focused using the “:focus” pseudo selector</a:t>
            </a:r>
          </a:p>
        </p:txBody>
      </p:sp>
      <p:sp>
        <p:nvSpPr>
          <p:cNvPr id="7" name="Arrow: Right 16">
            <a:extLst>
              <a:ext uri="{FF2B5EF4-FFF2-40B4-BE49-F238E27FC236}">
                <a16:creationId xmlns:a16="http://schemas.microsoft.com/office/drawing/2014/main" id="{AB7E9578-3CB8-124C-AE34-8F71EBC2CF59}"/>
              </a:ext>
            </a:extLst>
          </p:cNvPr>
          <p:cNvSpPr/>
          <p:nvPr/>
        </p:nvSpPr>
        <p:spPr>
          <a:xfrm rot="15186224">
            <a:off x="7946384" y="4278268"/>
            <a:ext cx="2182618" cy="17530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4823187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F7DFA-229E-424C-B2A9-37DDE8D457A9}"/>
              </a:ext>
            </a:extLst>
          </p:cNvPr>
          <p:cNvSpPr>
            <a:spLocks noGrp="1"/>
          </p:cNvSpPr>
          <p:nvPr>
            <p:ph type="title"/>
          </p:nvPr>
        </p:nvSpPr>
        <p:spPr/>
        <p:txBody>
          <a:bodyPr/>
          <a:lstStyle/>
          <a:p>
            <a:r>
              <a:rPr lang="en-US" dirty="0"/>
              <a:t>Focus State</a:t>
            </a:r>
          </a:p>
        </p:txBody>
      </p:sp>
      <p:sp>
        <p:nvSpPr>
          <p:cNvPr id="6" name="TextBox 5">
            <a:extLst>
              <a:ext uri="{FF2B5EF4-FFF2-40B4-BE49-F238E27FC236}">
                <a16:creationId xmlns:a16="http://schemas.microsoft.com/office/drawing/2014/main" id="{CE43CF04-1E82-A743-8C33-DEE2A34A599A}"/>
              </a:ext>
            </a:extLst>
          </p:cNvPr>
          <p:cNvSpPr txBox="1"/>
          <p:nvPr/>
        </p:nvSpPr>
        <p:spPr>
          <a:xfrm>
            <a:off x="8432800" y="1943513"/>
            <a:ext cx="2921000" cy="1200329"/>
          </a:xfrm>
          <a:prstGeom prst="rect">
            <a:avLst/>
          </a:prstGeom>
          <a:noFill/>
          <a:ln>
            <a:solidFill>
              <a:schemeClr val="tx1"/>
            </a:solidFill>
          </a:ln>
        </p:spPr>
        <p:txBody>
          <a:bodyPr wrap="square" rtlCol="0">
            <a:spAutoFit/>
          </a:bodyPr>
          <a:lstStyle/>
          <a:p>
            <a:r>
              <a:rPr lang="en-CA" dirty="0"/>
              <a:t>The “:focus” pseudo selector applies when a user clicks into or focuses into an input element</a:t>
            </a:r>
          </a:p>
        </p:txBody>
      </p:sp>
      <p:sp>
        <p:nvSpPr>
          <p:cNvPr id="11" name="Rectangle 10">
            <a:extLst>
              <a:ext uri="{FF2B5EF4-FFF2-40B4-BE49-F238E27FC236}">
                <a16:creationId xmlns:a16="http://schemas.microsoft.com/office/drawing/2014/main" id="{58759EDD-5A9C-E247-893A-C1A2F2EB01A7}"/>
              </a:ext>
            </a:extLst>
          </p:cNvPr>
          <p:cNvSpPr/>
          <p:nvPr/>
        </p:nvSpPr>
        <p:spPr>
          <a:xfrm>
            <a:off x="838200" y="2389188"/>
            <a:ext cx="6908800" cy="3416320"/>
          </a:xfrm>
          <a:prstGeom prst="rect">
            <a:avLst/>
          </a:prstGeom>
          <a:solidFill>
            <a:schemeClr val="tx1"/>
          </a:solidFill>
        </p:spPr>
        <p:txBody>
          <a:bodyPr wrap="square">
            <a:spAutoFit/>
          </a:bodyPr>
          <a:lstStyle/>
          <a:p>
            <a:endParaRPr lang="en-CA" sz="2400" dirty="0">
              <a:solidFill>
                <a:srgbClr val="D7BA7D"/>
              </a:solidFill>
              <a:latin typeface="Menlo" panose="020B0609030804020204" pitchFamily="49" charset="0"/>
            </a:endParaRPr>
          </a:p>
          <a:p>
            <a:r>
              <a:rPr lang="en-CA" sz="2400" dirty="0">
                <a:solidFill>
                  <a:srgbClr val="D7BA7D"/>
                </a:solidFill>
                <a:latin typeface="Menlo" panose="020B0609030804020204" pitchFamily="49" charset="0"/>
              </a:rPr>
              <a:t>input</a:t>
            </a:r>
            <a:r>
              <a:rPr lang="en-CA" sz="2400" dirty="0">
                <a:solidFill>
                  <a:srgbClr val="D4D4D4"/>
                </a:solidFill>
                <a:latin typeface="Menlo" panose="020B0609030804020204" pitchFamily="49" charset="0"/>
              </a:rPr>
              <a:t>[</a:t>
            </a:r>
            <a:r>
              <a:rPr lang="en-CA" sz="2400" dirty="0">
                <a:solidFill>
                  <a:srgbClr val="9CDCFE"/>
                </a:solidFill>
                <a:latin typeface="Menlo" panose="020B0609030804020204" pitchFamily="49" charset="0"/>
              </a:rPr>
              <a:t>type</a:t>
            </a:r>
            <a:r>
              <a:rPr lang="en-CA" sz="2400" dirty="0">
                <a:solidFill>
                  <a:srgbClr val="D4D4D4"/>
                </a:solidFill>
                <a:latin typeface="Menlo" panose="020B0609030804020204" pitchFamily="49" charset="0"/>
              </a:rPr>
              <a:t>=</a:t>
            </a:r>
            <a:r>
              <a:rPr lang="en-CA" sz="2400" dirty="0">
                <a:solidFill>
                  <a:srgbClr val="CE9178"/>
                </a:solidFill>
                <a:latin typeface="Menlo" panose="020B0609030804020204" pitchFamily="49" charset="0"/>
              </a:rPr>
              <a:t>"text"</a:t>
            </a:r>
            <a:r>
              <a:rPr lang="en-CA" sz="2400" dirty="0">
                <a:solidFill>
                  <a:srgbClr val="D4D4D4"/>
                </a:solidFill>
                <a:latin typeface="Menlo" panose="020B0609030804020204" pitchFamily="49" charset="0"/>
              </a:rPr>
              <a:t>]</a:t>
            </a:r>
            <a:r>
              <a:rPr lang="en-CA" sz="2400" dirty="0">
                <a:solidFill>
                  <a:srgbClr val="D7BA7D"/>
                </a:solidFill>
                <a:latin typeface="Menlo" panose="020B0609030804020204" pitchFamily="49" charset="0"/>
              </a:rPr>
              <a:t>:focus</a:t>
            </a:r>
            <a:r>
              <a:rPr lang="en-CA" sz="2400" dirty="0">
                <a:solidFill>
                  <a:srgbClr val="D4D4D4"/>
                </a:solidFill>
                <a:latin typeface="Menlo" panose="020B0609030804020204" pitchFamily="49" charset="0"/>
              </a:rPr>
              <a:t>,</a:t>
            </a:r>
          </a:p>
          <a:p>
            <a:r>
              <a:rPr lang="en-CA" sz="2400" dirty="0">
                <a:solidFill>
                  <a:srgbClr val="D7BA7D"/>
                </a:solidFill>
                <a:latin typeface="Menlo" panose="020B0609030804020204" pitchFamily="49" charset="0"/>
              </a:rPr>
              <a:t>input</a:t>
            </a:r>
            <a:r>
              <a:rPr lang="en-CA" sz="2400" dirty="0">
                <a:solidFill>
                  <a:srgbClr val="D4D4D4"/>
                </a:solidFill>
                <a:latin typeface="Menlo" panose="020B0609030804020204" pitchFamily="49" charset="0"/>
              </a:rPr>
              <a:t>[</a:t>
            </a:r>
            <a:r>
              <a:rPr lang="en-CA" sz="2400" dirty="0">
                <a:solidFill>
                  <a:srgbClr val="9CDCFE"/>
                </a:solidFill>
                <a:latin typeface="Menlo" panose="020B0609030804020204" pitchFamily="49" charset="0"/>
              </a:rPr>
              <a:t>type</a:t>
            </a:r>
            <a:r>
              <a:rPr lang="en-CA" sz="2400" dirty="0">
                <a:solidFill>
                  <a:srgbClr val="D4D4D4"/>
                </a:solidFill>
                <a:latin typeface="Menlo" panose="020B0609030804020204" pitchFamily="49" charset="0"/>
              </a:rPr>
              <a:t>=</a:t>
            </a:r>
            <a:r>
              <a:rPr lang="en-CA" sz="2400" dirty="0">
                <a:solidFill>
                  <a:srgbClr val="CE9178"/>
                </a:solidFill>
                <a:latin typeface="Menlo" panose="020B0609030804020204" pitchFamily="49" charset="0"/>
              </a:rPr>
              <a:t>"email"</a:t>
            </a:r>
            <a:r>
              <a:rPr lang="en-CA" sz="2400" dirty="0">
                <a:solidFill>
                  <a:srgbClr val="D4D4D4"/>
                </a:solidFill>
                <a:latin typeface="Menlo" panose="020B0609030804020204" pitchFamily="49" charset="0"/>
              </a:rPr>
              <a:t>]</a:t>
            </a:r>
            <a:r>
              <a:rPr lang="en-CA" sz="2400" dirty="0">
                <a:solidFill>
                  <a:srgbClr val="D7BA7D"/>
                </a:solidFill>
                <a:latin typeface="Menlo" panose="020B0609030804020204" pitchFamily="49" charset="0"/>
              </a:rPr>
              <a:t>:focus</a:t>
            </a:r>
            <a:r>
              <a:rPr lang="en-CA" sz="2400" dirty="0">
                <a:solidFill>
                  <a:srgbClr val="D4D4D4"/>
                </a:solidFill>
                <a:latin typeface="Menlo" panose="020B0609030804020204" pitchFamily="49" charset="0"/>
              </a:rPr>
              <a:t> {</a:t>
            </a:r>
          </a:p>
          <a:p>
            <a:r>
              <a:rPr lang="en-CA" sz="2400" dirty="0">
                <a:solidFill>
                  <a:srgbClr val="9CDCFE"/>
                </a:solidFill>
                <a:latin typeface="Menlo" panose="020B0609030804020204" pitchFamily="49" charset="0"/>
              </a:rPr>
              <a:t>   background-color</a:t>
            </a:r>
            <a:r>
              <a:rPr lang="en-CA" sz="2400" dirty="0">
                <a:solidFill>
                  <a:srgbClr val="D4D4D4"/>
                </a:solidFill>
                <a:latin typeface="Menlo" panose="020B0609030804020204" pitchFamily="49" charset="0"/>
              </a:rPr>
              <a:t>: </a:t>
            </a:r>
            <a:r>
              <a:rPr lang="en-CA" sz="2400" dirty="0">
                <a:solidFill>
                  <a:srgbClr val="CE9178"/>
                </a:solidFill>
                <a:latin typeface="Menlo" panose="020B0609030804020204" pitchFamily="49" charset="0"/>
              </a:rPr>
              <a:t>#fdfdd6</a:t>
            </a:r>
            <a:r>
              <a:rPr lang="en-CA" sz="2400" dirty="0">
                <a:solidFill>
                  <a:srgbClr val="D4D4D4"/>
                </a:solidFill>
                <a:latin typeface="Menlo" panose="020B0609030804020204" pitchFamily="49" charset="0"/>
              </a:rPr>
              <a:t>;</a:t>
            </a:r>
          </a:p>
          <a:p>
            <a:r>
              <a:rPr lang="en-CA" sz="2400" dirty="0">
                <a:solidFill>
                  <a:srgbClr val="9CDCFE"/>
                </a:solidFill>
                <a:latin typeface="Menlo" panose="020B0609030804020204" pitchFamily="49" charset="0"/>
              </a:rPr>
              <a:t>   outline</a:t>
            </a:r>
            <a:r>
              <a:rPr lang="en-CA" sz="2400" dirty="0">
                <a:solidFill>
                  <a:srgbClr val="D4D4D4"/>
                </a:solidFill>
                <a:latin typeface="Menlo" panose="020B0609030804020204" pitchFamily="49" charset="0"/>
              </a:rPr>
              <a:t>: </a:t>
            </a:r>
            <a:r>
              <a:rPr lang="en-CA" sz="2400" dirty="0">
                <a:solidFill>
                  <a:srgbClr val="CE9178"/>
                </a:solidFill>
                <a:latin typeface="Menlo" panose="020B0609030804020204" pitchFamily="49" charset="0"/>
              </a:rPr>
              <a:t>none</a:t>
            </a:r>
            <a:r>
              <a:rPr lang="en-CA" sz="2400" dirty="0">
                <a:solidFill>
                  <a:srgbClr val="D4D4D4"/>
                </a:solidFill>
                <a:latin typeface="Menlo" panose="020B0609030804020204" pitchFamily="49" charset="0"/>
              </a:rPr>
              <a:t>;</a:t>
            </a:r>
          </a:p>
          <a:p>
            <a:r>
              <a:rPr lang="en-CA" sz="2400" dirty="0">
                <a:solidFill>
                  <a:srgbClr val="9CDCFE"/>
                </a:solidFill>
                <a:latin typeface="Menlo" panose="020B0609030804020204" pitchFamily="49" charset="0"/>
              </a:rPr>
              <a:t>   box-shadow</a:t>
            </a:r>
            <a:r>
              <a:rPr lang="en-CA" sz="2400" dirty="0">
                <a:solidFill>
                  <a:srgbClr val="D4D4D4"/>
                </a:solidFill>
                <a:latin typeface="Menlo" panose="020B0609030804020204" pitchFamily="49" charset="0"/>
              </a:rPr>
              <a:t>: </a:t>
            </a:r>
            <a:r>
              <a:rPr lang="en-CA" sz="2400" dirty="0">
                <a:solidFill>
                  <a:srgbClr val="B5CEA8"/>
                </a:solidFill>
                <a:latin typeface="Menlo" panose="020B0609030804020204" pitchFamily="49" charset="0"/>
              </a:rPr>
              <a:t>0</a:t>
            </a:r>
            <a:r>
              <a:rPr lang="en-CA" sz="2400" dirty="0">
                <a:solidFill>
                  <a:srgbClr val="D4D4D4"/>
                </a:solidFill>
                <a:latin typeface="Menlo" panose="020B0609030804020204" pitchFamily="49" charset="0"/>
              </a:rPr>
              <a:t> </a:t>
            </a:r>
            <a:r>
              <a:rPr lang="en-CA" sz="2400" dirty="0">
                <a:solidFill>
                  <a:srgbClr val="B5CEA8"/>
                </a:solidFill>
                <a:latin typeface="Menlo" panose="020B0609030804020204" pitchFamily="49" charset="0"/>
              </a:rPr>
              <a:t>0</a:t>
            </a:r>
            <a:r>
              <a:rPr lang="en-CA" sz="2400" dirty="0">
                <a:solidFill>
                  <a:srgbClr val="D4D4D4"/>
                </a:solidFill>
                <a:latin typeface="Menlo" panose="020B0609030804020204" pitchFamily="49" charset="0"/>
              </a:rPr>
              <a:t> </a:t>
            </a:r>
            <a:r>
              <a:rPr lang="en-CA" sz="2400" dirty="0">
                <a:solidFill>
                  <a:srgbClr val="B5CEA8"/>
                </a:solidFill>
                <a:latin typeface="Menlo" panose="020B0609030804020204" pitchFamily="49" charset="0"/>
              </a:rPr>
              <a:t>1px</a:t>
            </a:r>
            <a:r>
              <a:rPr lang="en-CA" sz="2400" dirty="0">
                <a:solidFill>
                  <a:srgbClr val="D4D4D4"/>
                </a:solidFill>
                <a:latin typeface="Menlo" panose="020B0609030804020204" pitchFamily="49" charset="0"/>
              </a:rPr>
              <a:t> </a:t>
            </a:r>
            <a:r>
              <a:rPr lang="en-CA" sz="2400" dirty="0">
                <a:solidFill>
                  <a:srgbClr val="B5CEA8"/>
                </a:solidFill>
                <a:latin typeface="Menlo" panose="020B0609030804020204" pitchFamily="49" charset="0"/>
              </a:rPr>
              <a:t>2px</a:t>
            </a:r>
            <a:r>
              <a:rPr lang="en-CA" sz="2400" dirty="0">
                <a:solidFill>
                  <a:srgbClr val="D4D4D4"/>
                </a:solidFill>
                <a:latin typeface="Menlo" panose="020B0609030804020204" pitchFamily="49" charset="0"/>
              </a:rPr>
              <a:t> </a:t>
            </a:r>
            <a:r>
              <a:rPr lang="en-CA" sz="2400" dirty="0">
                <a:solidFill>
                  <a:srgbClr val="CE9178"/>
                </a:solidFill>
                <a:latin typeface="Menlo" panose="020B0609030804020204" pitchFamily="49" charset="0"/>
              </a:rPr>
              <a:t>#13b613</a:t>
            </a:r>
            <a:r>
              <a:rPr lang="en-CA" sz="2400" dirty="0">
                <a:solidFill>
                  <a:srgbClr val="D4D4D4"/>
                </a:solidFill>
                <a:latin typeface="Menlo" panose="020B0609030804020204" pitchFamily="49" charset="0"/>
              </a:rPr>
              <a:t>;</a:t>
            </a:r>
          </a:p>
          <a:p>
            <a:r>
              <a:rPr lang="en-CA" sz="2400" dirty="0">
                <a:solidFill>
                  <a:srgbClr val="9CDCFE"/>
                </a:solidFill>
                <a:latin typeface="Menlo" panose="020B0609030804020204" pitchFamily="49" charset="0"/>
              </a:rPr>
              <a:t>   border-radius</a:t>
            </a:r>
            <a:r>
              <a:rPr lang="en-CA" sz="2400" dirty="0">
                <a:solidFill>
                  <a:srgbClr val="D4D4D4"/>
                </a:solidFill>
                <a:latin typeface="Menlo" panose="020B0609030804020204" pitchFamily="49" charset="0"/>
              </a:rPr>
              <a:t>: </a:t>
            </a:r>
            <a:r>
              <a:rPr lang="en-CA" sz="2400" dirty="0">
                <a:solidFill>
                  <a:srgbClr val="B5CEA8"/>
                </a:solidFill>
                <a:latin typeface="Menlo" panose="020B0609030804020204" pitchFamily="49" charset="0"/>
              </a:rPr>
              <a:t>3px</a:t>
            </a:r>
            <a:r>
              <a:rPr lang="en-CA" sz="2400" dirty="0">
                <a:solidFill>
                  <a:srgbClr val="D4D4D4"/>
                </a:solidFill>
                <a:latin typeface="Menlo" panose="020B0609030804020204" pitchFamily="49" charset="0"/>
              </a:rPr>
              <a:t>;</a:t>
            </a:r>
          </a:p>
          <a:p>
            <a:r>
              <a:rPr lang="en-CA" sz="2400" dirty="0">
                <a:solidFill>
                  <a:srgbClr val="D4D4D4"/>
                </a:solidFill>
                <a:latin typeface="Menlo" panose="020B0609030804020204" pitchFamily="49" charset="0"/>
              </a:rPr>
              <a:t>}</a:t>
            </a:r>
          </a:p>
          <a:p>
            <a:endParaRPr lang="en-CA" sz="2400" b="0" dirty="0">
              <a:solidFill>
                <a:srgbClr val="D4D4D4"/>
              </a:solidFill>
              <a:effectLst/>
              <a:latin typeface="Menlo" panose="020B0609030804020204" pitchFamily="49" charset="0"/>
            </a:endParaRPr>
          </a:p>
        </p:txBody>
      </p:sp>
      <p:sp>
        <p:nvSpPr>
          <p:cNvPr id="7" name="Arrow: Right 16">
            <a:extLst>
              <a:ext uri="{FF2B5EF4-FFF2-40B4-BE49-F238E27FC236}">
                <a16:creationId xmlns:a16="http://schemas.microsoft.com/office/drawing/2014/main" id="{AB7E9578-3CB8-124C-AE34-8F71EBC2CF59}"/>
              </a:ext>
            </a:extLst>
          </p:cNvPr>
          <p:cNvSpPr/>
          <p:nvPr/>
        </p:nvSpPr>
        <p:spPr>
          <a:xfrm rot="10320021">
            <a:off x="5561182" y="2731092"/>
            <a:ext cx="2706559" cy="18865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086344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DF8B1-37E9-4C6B-BB1B-9A5A5608D9D4}"/>
              </a:ext>
            </a:extLst>
          </p:cNvPr>
          <p:cNvSpPr>
            <a:spLocks noGrp="1"/>
          </p:cNvSpPr>
          <p:nvPr>
            <p:ph type="title"/>
          </p:nvPr>
        </p:nvSpPr>
        <p:spPr/>
        <p:txBody>
          <a:bodyPr/>
          <a:lstStyle/>
          <a:p>
            <a:r>
              <a:rPr lang="en-CA" dirty="0"/>
              <a:t>Agenda</a:t>
            </a:r>
          </a:p>
        </p:txBody>
      </p:sp>
      <p:sp>
        <p:nvSpPr>
          <p:cNvPr id="3" name="Content Placeholder 2">
            <a:extLst>
              <a:ext uri="{FF2B5EF4-FFF2-40B4-BE49-F238E27FC236}">
                <a16:creationId xmlns:a16="http://schemas.microsoft.com/office/drawing/2014/main" id="{A2F3D35D-DDB4-43C1-AE0C-A92D59D5DDBB}"/>
              </a:ext>
            </a:extLst>
          </p:cNvPr>
          <p:cNvSpPr>
            <a:spLocks noGrp="1"/>
          </p:cNvSpPr>
          <p:nvPr>
            <p:ph idx="1"/>
          </p:nvPr>
        </p:nvSpPr>
        <p:spPr>
          <a:xfrm>
            <a:off x="838200" y="1690688"/>
            <a:ext cx="10740390" cy="4415155"/>
          </a:xfrm>
        </p:spPr>
        <p:txBody>
          <a:bodyPr>
            <a:normAutofit/>
          </a:bodyPr>
          <a:lstStyle/>
          <a:p>
            <a:r>
              <a:rPr lang="en-CA" dirty="0"/>
              <a:t>Course overview</a:t>
            </a:r>
          </a:p>
          <a:p>
            <a:r>
              <a:rPr lang="en-CA" dirty="0"/>
              <a:t>HTML forms</a:t>
            </a:r>
          </a:p>
          <a:p>
            <a:r>
              <a:rPr lang="en-CA" dirty="0"/>
              <a:t>Project 1a</a:t>
            </a:r>
          </a:p>
          <a:p>
            <a:r>
              <a:rPr lang="en-CA" dirty="0"/>
              <a:t>Project 1b</a:t>
            </a:r>
          </a:p>
          <a:p>
            <a:r>
              <a:rPr lang="en-CA" dirty="0"/>
              <a:t>Lab time</a:t>
            </a:r>
          </a:p>
        </p:txBody>
      </p:sp>
    </p:spTree>
    <p:extLst>
      <p:ext uri="{BB962C8B-B14F-4D97-AF65-F5344CB8AC3E}">
        <p14:creationId xmlns:p14="http://schemas.microsoft.com/office/powerpoint/2010/main" val="29187509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BD3FB-D8A9-2C4A-A3FD-41AC93DCBA77}"/>
              </a:ext>
            </a:extLst>
          </p:cNvPr>
          <p:cNvSpPr>
            <a:spLocks noGrp="1"/>
          </p:cNvSpPr>
          <p:nvPr>
            <p:ph type="title"/>
          </p:nvPr>
        </p:nvSpPr>
        <p:spPr/>
        <p:txBody>
          <a:bodyPr/>
          <a:lstStyle/>
          <a:p>
            <a:r>
              <a:rPr lang="en-US" dirty="0"/>
              <a:t>Placeholder Attribute</a:t>
            </a:r>
          </a:p>
        </p:txBody>
      </p:sp>
      <p:sp>
        <p:nvSpPr>
          <p:cNvPr id="3" name="Content Placeholder 2">
            <a:extLst>
              <a:ext uri="{FF2B5EF4-FFF2-40B4-BE49-F238E27FC236}">
                <a16:creationId xmlns:a16="http://schemas.microsoft.com/office/drawing/2014/main" id="{7879CE88-E507-B04E-8744-3FF5BA48A8F5}"/>
              </a:ext>
            </a:extLst>
          </p:cNvPr>
          <p:cNvSpPr>
            <a:spLocks noGrp="1"/>
          </p:cNvSpPr>
          <p:nvPr>
            <p:ph idx="1"/>
          </p:nvPr>
        </p:nvSpPr>
        <p:spPr>
          <a:xfrm>
            <a:off x="838200" y="1825625"/>
            <a:ext cx="10020300" cy="4351338"/>
          </a:xfrm>
        </p:spPr>
        <p:txBody>
          <a:bodyPr/>
          <a:lstStyle/>
          <a:p>
            <a:r>
              <a:rPr lang="en-US" dirty="0"/>
              <a:t>The placeholder attribute should be used to provide a short hint (a word or short phrase) intended to aid the use with data entry when the control has no value</a:t>
            </a:r>
            <a:r>
              <a:rPr lang="en-US" baseline="30000" dirty="0"/>
              <a:t>1</a:t>
            </a:r>
          </a:p>
          <a:p>
            <a:r>
              <a:rPr lang="en-US" dirty="0"/>
              <a:t>Use the placeholder attribute with caution (see next slide)</a:t>
            </a:r>
          </a:p>
          <a:p>
            <a:r>
              <a:rPr lang="en-US" dirty="0"/>
              <a:t>The placeholder attribute is NOT a substitute for label elements (see next slide)</a:t>
            </a:r>
          </a:p>
          <a:p>
            <a:r>
              <a:rPr lang="en-US" dirty="0"/>
              <a:t>Give the below linked article a read to learn about some of the issues with the placeholder attribute</a:t>
            </a:r>
          </a:p>
          <a:p>
            <a:pPr lvl="1"/>
            <a:r>
              <a:rPr lang="en-US" dirty="0">
                <a:hlinkClick r:id="rId2"/>
              </a:rPr>
              <a:t>https://www.smashingmagazine.com/2018/06/placeholder-attribute/</a:t>
            </a:r>
            <a:endParaRPr lang="en-US" dirty="0"/>
          </a:p>
          <a:p>
            <a:pPr marL="0" indent="0">
              <a:buNone/>
            </a:pPr>
            <a:endParaRPr lang="en-US" dirty="0"/>
          </a:p>
          <a:p>
            <a:endParaRPr lang="en-US" dirty="0"/>
          </a:p>
        </p:txBody>
      </p:sp>
      <p:sp>
        <p:nvSpPr>
          <p:cNvPr id="4" name="TextBox 3">
            <a:extLst>
              <a:ext uri="{FF2B5EF4-FFF2-40B4-BE49-F238E27FC236}">
                <a16:creationId xmlns:a16="http://schemas.microsoft.com/office/drawing/2014/main" id="{54026A48-53B1-5945-AE55-B5DAC10D9C80}"/>
              </a:ext>
            </a:extLst>
          </p:cNvPr>
          <p:cNvSpPr txBox="1"/>
          <p:nvPr/>
        </p:nvSpPr>
        <p:spPr>
          <a:xfrm>
            <a:off x="387350" y="6176963"/>
            <a:ext cx="10922000" cy="369332"/>
          </a:xfrm>
          <a:prstGeom prst="rect">
            <a:avLst/>
          </a:prstGeom>
          <a:noFill/>
        </p:spPr>
        <p:txBody>
          <a:bodyPr wrap="square" rtlCol="0">
            <a:spAutoFit/>
          </a:bodyPr>
          <a:lstStyle/>
          <a:p>
            <a:pPr marL="342900" indent="-342900">
              <a:buAutoNum type="arabicPeriod"/>
            </a:pPr>
            <a:r>
              <a:rPr lang="en-US" dirty="0">
                <a:hlinkClick r:id="rId2"/>
              </a:rPr>
              <a:t>https://www.smashingmagazine.com/2018/06/placeholder-attribute/</a:t>
            </a:r>
            <a:endParaRPr lang="en-US" dirty="0"/>
          </a:p>
        </p:txBody>
      </p:sp>
    </p:spTree>
    <p:extLst>
      <p:ext uri="{BB962C8B-B14F-4D97-AF65-F5344CB8AC3E}">
        <p14:creationId xmlns:p14="http://schemas.microsoft.com/office/powerpoint/2010/main" val="665930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7EC2F-86A3-304F-B1A7-459AB1996FF3}"/>
              </a:ext>
            </a:extLst>
          </p:cNvPr>
          <p:cNvSpPr>
            <a:spLocks noGrp="1"/>
          </p:cNvSpPr>
          <p:nvPr>
            <p:ph type="title"/>
          </p:nvPr>
        </p:nvSpPr>
        <p:spPr/>
        <p:txBody>
          <a:bodyPr/>
          <a:lstStyle/>
          <a:p>
            <a:r>
              <a:rPr lang="en-US" dirty="0"/>
              <a:t>Placeholder Attribute as Label </a:t>
            </a:r>
          </a:p>
        </p:txBody>
      </p:sp>
      <p:sp>
        <p:nvSpPr>
          <p:cNvPr id="4" name="TextBox 3">
            <a:extLst>
              <a:ext uri="{FF2B5EF4-FFF2-40B4-BE49-F238E27FC236}">
                <a16:creationId xmlns:a16="http://schemas.microsoft.com/office/drawing/2014/main" id="{66EBDF90-36F2-3A49-889A-6D3E0C3E8A61}"/>
              </a:ext>
            </a:extLst>
          </p:cNvPr>
          <p:cNvSpPr txBox="1"/>
          <p:nvPr/>
        </p:nvSpPr>
        <p:spPr>
          <a:xfrm>
            <a:off x="838200" y="1997839"/>
            <a:ext cx="9982200" cy="2862322"/>
          </a:xfrm>
          <a:prstGeom prst="rect">
            <a:avLst/>
          </a:prstGeom>
          <a:solidFill>
            <a:srgbClr val="F8D7DA"/>
          </a:solidFill>
          <a:ln w="28575">
            <a:solidFill>
              <a:srgbClr val="C00000"/>
            </a:solidFill>
          </a:ln>
        </p:spPr>
        <p:txBody>
          <a:bodyPr wrap="square" rtlCol="0">
            <a:spAutoFit/>
          </a:bodyPr>
          <a:lstStyle/>
          <a:p>
            <a:r>
              <a:rPr lang="en-CA" sz="3600" b="1" dirty="0"/>
              <a:t>Note: </a:t>
            </a:r>
            <a:r>
              <a:rPr lang="en-CA" sz="3600" dirty="0"/>
              <a:t>Hiding labels and using placeholders inside form input elements as labels should be used with caution. Read the Nielsen Norman Group article </a:t>
            </a:r>
            <a:r>
              <a:rPr lang="en-CA" sz="3600" dirty="0">
                <a:hlinkClick r:id="rId2"/>
              </a:rPr>
              <a:t>Placeholders in Form Fields Are Harmful</a:t>
            </a:r>
            <a:r>
              <a:rPr lang="en-CA" sz="3600" dirty="0"/>
              <a:t> for reasons to perhaps not use this technique.</a:t>
            </a:r>
            <a:endParaRPr lang="en-US" sz="3600" dirty="0"/>
          </a:p>
        </p:txBody>
      </p:sp>
    </p:spTree>
    <p:extLst>
      <p:ext uri="{BB962C8B-B14F-4D97-AF65-F5344CB8AC3E}">
        <p14:creationId xmlns:p14="http://schemas.microsoft.com/office/powerpoint/2010/main" val="16281944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7EC2F-86A3-304F-B1A7-459AB1996FF3}"/>
              </a:ext>
            </a:extLst>
          </p:cNvPr>
          <p:cNvSpPr>
            <a:spLocks noGrp="1"/>
          </p:cNvSpPr>
          <p:nvPr>
            <p:ph type="title"/>
          </p:nvPr>
        </p:nvSpPr>
        <p:spPr/>
        <p:txBody>
          <a:bodyPr/>
          <a:lstStyle/>
          <a:p>
            <a:r>
              <a:rPr lang="en-US" dirty="0"/>
              <a:t>Placeholder Attribute as Label </a:t>
            </a:r>
          </a:p>
        </p:txBody>
      </p:sp>
      <p:sp>
        <p:nvSpPr>
          <p:cNvPr id="4" name="TextBox 3">
            <a:extLst>
              <a:ext uri="{FF2B5EF4-FFF2-40B4-BE49-F238E27FC236}">
                <a16:creationId xmlns:a16="http://schemas.microsoft.com/office/drawing/2014/main" id="{66EBDF90-36F2-3A49-889A-6D3E0C3E8A61}"/>
              </a:ext>
            </a:extLst>
          </p:cNvPr>
          <p:cNvSpPr txBox="1"/>
          <p:nvPr/>
        </p:nvSpPr>
        <p:spPr>
          <a:xfrm>
            <a:off x="990600" y="1690688"/>
            <a:ext cx="9982200" cy="4524315"/>
          </a:xfrm>
          <a:prstGeom prst="rect">
            <a:avLst/>
          </a:prstGeom>
          <a:solidFill>
            <a:srgbClr val="F8D7DA"/>
          </a:solidFill>
          <a:ln w="28575">
            <a:solidFill>
              <a:srgbClr val="C00000"/>
            </a:solidFill>
          </a:ln>
        </p:spPr>
        <p:txBody>
          <a:bodyPr wrap="square" rtlCol="0">
            <a:spAutoFit/>
          </a:bodyPr>
          <a:lstStyle/>
          <a:p>
            <a:r>
              <a:rPr lang="en-CA" sz="2400" b="1" dirty="0"/>
              <a:t>Warning: </a:t>
            </a:r>
            <a:r>
              <a:rPr lang="en-CA" sz="2400" dirty="0"/>
              <a:t>Never omit label tags in your markup, even if you are using this placeholder as label technique. People using screen readers rely on labels to use forms properly. Placeholders are NOT a substitute for labels in your HTML. Use CSS to visually hide your labels (DO NOT use display: none;). Use a visually hidden style such as that used by Bootstrap's "</a:t>
            </a:r>
            <a:r>
              <a:rPr lang="en-CA" sz="2400" dirty="0" err="1"/>
              <a:t>sr</a:t>
            </a:r>
            <a:r>
              <a:rPr lang="en-CA" sz="2400" dirty="0"/>
              <a:t>-only" class. See the next slide for a CSS code snippet that will allow you visually hide an element but still make the element accessible to screen readers.</a:t>
            </a:r>
          </a:p>
          <a:p>
            <a:endParaRPr lang="en-CA" sz="2400" dirty="0"/>
          </a:p>
          <a:p>
            <a:r>
              <a:rPr lang="en-CA" sz="2400" b="1" dirty="0"/>
              <a:t>DO NOT BE A LAZY DEVELOPER!!!</a:t>
            </a:r>
            <a:r>
              <a:rPr lang="en-CA" sz="2400" dirty="0"/>
              <a:t>. Always use label tags and tie them to their corresponding inputs with a for attribute on the label tag that matches the id attribute on the corresponding input element, even if your labels are not visible.</a:t>
            </a:r>
          </a:p>
        </p:txBody>
      </p:sp>
    </p:spTree>
    <p:extLst>
      <p:ext uri="{BB962C8B-B14F-4D97-AF65-F5344CB8AC3E}">
        <p14:creationId xmlns:p14="http://schemas.microsoft.com/office/powerpoint/2010/main" val="3963562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75806-87D8-1C4D-BD5C-7817D6BDB679}"/>
              </a:ext>
            </a:extLst>
          </p:cNvPr>
          <p:cNvSpPr>
            <a:spLocks noGrp="1"/>
          </p:cNvSpPr>
          <p:nvPr>
            <p:ph type="title"/>
          </p:nvPr>
        </p:nvSpPr>
        <p:spPr/>
        <p:txBody>
          <a:bodyPr/>
          <a:lstStyle/>
          <a:p>
            <a:r>
              <a:rPr lang="en-US" dirty="0"/>
              <a:t>Bootstrap 3 </a:t>
            </a:r>
            <a:r>
              <a:rPr lang="en-US" dirty="0" err="1"/>
              <a:t>sr</a:t>
            </a:r>
            <a:r>
              <a:rPr lang="en-US" dirty="0"/>
              <a:t>-only Class</a:t>
            </a:r>
          </a:p>
        </p:txBody>
      </p:sp>
      <p:sp>
        <p:nvSpPr>
          <p:cNvPr id="3" name="Content Placeholder 2">
            <a:extLst>
              <a:ext uri="{FF2B5EF4-FFF2-40B4-BE49-F238E27FC236}">
                <a16:creationId xmlns:a16="http://schemas.microsoft.com/office/drawing/2014/main" id="{7B8BEB17-74C1-324B-B5E4-AB44F52D60EE}"/>
              </a:ext>
            </a:extLst>
          </p:cNvPr>
          <p:cNvSpPr>
            <a:spLocks noGrp="1"/>
          </p:cNvSpPr>
          <p:nvPr>
            <p:ph idx="1"/>
          </p:nvPr>
        </p:nvSpPr>
        <p:spPr>
          <a:xfrm>
            <a:off x="838200" y="1825625"/>
            <a:ext cx="4648200" cy="2492375"/>
          </a:xfrm>
        </p:spPr>
        <p:txBody>
          <a:bodyPr/>
          <a:lstStyle/>
          <a:p>
            <a:r>
              <a:rPr lang="en-US" dirty="0"/>
              <a:t>Use this CSS code snippet from Bootstrap 3 to visually hide an element but still make it accessible to screen readers</a:t>
            </a:r>
          </a:p>
        </p:txBody>
      </p:sp>
      <p:sp>
        <p:nvSpPr>
          <p:cNvPr id="4" name="TextBox 3">
            <a:extLst>
              <a:ext uri="{FF2B5EF4-FFF2-40B4-BE49-F238E27FC236}">
                <a16:creationId xmlns:a16="http://schemas.microsoft.com/office/drawing/2014/main" id="{07DBB0D1-3AF0-4743-8AF0-A47845BEFB62}"/>
              </a:ext>
            </a:extLst>
          </p:cNvPr>
          <p:cNvSpPr txBox="1"/>
          <p:nvPr/>
        </p:nvSpPr>
        <p:spPr>
          <a:xfrm>
            <a:off x="685800" y="6308209"/>
            <a:ext cx="10312400" cy="369332"/>
          </a:xfrm>
          <a:prstGeom prst="rect">
            <a:avLst/>
          </a:prstGeom>
          <a:noFill/>
        </p:spPr>
        <p:txBody>
          <a:bodyPr wrap="square" rtlCol="0">
            <a:spAutoFit/>
          </a:bodyPr>
          <a:lstStyle/>
          <a:p>
            <a:r>
              <a:rPr lang="en-US" dirty="0"/>
              <a:t>Code snippet from this </a:t>
            </a:r>
            <a:r>
              <a:rPr lang="en-US" dirty="0" err="1"/>
              <a:t>stackoverflow</a:t>
            </a:r>
            <a:r>
              <a:rPr lang="en-US" dirty="0"/>
              <a:t> question and answer: </a:t>
            </a:r>
            <a:r>
              <a:rPr lang="en-US" dirty="0">
                <a:hlinkClick r:id="rId2"/>
              </a:rPr>
              <a:t>https://stackoverflow.com/a/19340317</a:t>
            </a:r>
            <a:endParaRPr lang="en-US" dirty="0"/>
          </a:p>
        </p:txBody>
      </p:sp>
      <p:sp>
        <p:nvSpPr>
          <p:cNvPr id="5" name="Rectangle 4">
            <a:extLst>
              <a:ext uri="{FF2B5EF4-FFF2-40B4-BE49-F238E27FC236}">
                <a16:creationId xmlns:a16="http://schemas.microsoft.com/office/drawing/2014/main" id="{FDF11336-DB09-B243-93F9-7775DA6B450D}"/>
              </a:ext>
            </a:extLst>
          </p:cNvPr>
          <p:cNvSpPr/>
          <p:nvPr/>
        </p:nvSpPr>
        <p:spPr>
          <a:xfrm>
            <a:off x="6794502" y="1690688"/>
            <a:ext cx="4203698" cy="3170099"/>
          </a:xfrm>
          <a:prstGeom prst="rect">
            <a:avLst/>
          </a:prstGeom>
          <a:solidFill>
            <a:schemeClr val="tx1"/>
          </a:solidFill>
        </p:spPr>
        <p:txBody>
          <a:bodyPr wrap="square">
            <a:spAutoFit/>
          </a:bodyPr>
          <a:lstStyle/>
          <a:p>
            <a:r>
              <a:rPr lang="en-CA" sz="2000" dirty="0">
                <a:solidFill>
                  <a:srgbClr val="D7BA7D"/>
                </a:solidFill>
                <a:latin typeface="Menlo" panose="020B0609030804020204" pitchFamily="49" charset="0"/>
              </a:rPr>
              <a:t>.</a:t>
            </a:r>
            <a:r>
              <a:rPr lang="en-CA" sz="2000" dirty="0" err="1">
                <a:solidFill>
                  <a:srgbClr val="D7BA7D"/>
                </a:solidFill>
                <a:latin typeface="Menlo" panose="020B0609030804020204" pitchFamily="49" charset="0"/>
              </a:rPr>
              <a:t>sr</a:t>
            </a:r>
            <a:r>
              <a:rPr lang="en-CA" sz="2000" dirty="0">
                <a:solidFill>
                  <a:srgbClr val="D7BA7D"/>
                </a:solidFill>
                <a:latin typeface="Menlo" panose="020B0609030804020204" pitchFamily="49" charset="0"/>
              </a:rPr>
              <a:t>-only</a:t>
            </a:r>
            <a:r>
              <a:rPr lang="en-CA" sz="2000" dirty="0">
                <a:solidFill>
                  <a:srgbClr val="D4D4D4"/>
                </a:solidFill>
                <a:latin typeface="Menlo" panose="020B0609030804020204" pitchFamily="49" charset="0"/>
              </a:rPr>
              <a:t> {</a:t>
            </a:r>
          </a:p>
          <a:p>
            <a:r>
              <a:rPr lang="en-CA" sz="2000" dirty="0">
                <a:solidFill>
                  <a:srgbClr val="9CDCFE"/>
                </a:solidFill>
                <a:latin typeface="Menlo" panose="020B0609030804020204" pitchFamily="49" charset="0"/>
              </a:rPr>
              <a:t>   position</a:t>
            </a:r>
            <a:r>
              <a:rPr lang="en-CA" sz="2000" dirty="0">
                <a:solidFill>
                  <a:srgbClr val="D4D4D4"/>
                </a:solidFill>
                <a:latin typeface="Menlo" panose="020B0609030804020204" pitchFamily="49" charset="0"/>
              </a:rPr>
              <a:t>: </a:t>
            </a:r>
            <a:r>
              <a:rPr lang="en-CA" sz="2000" dirty="0">
                <a:solidFill>
                  <a:srgbClr val="CE9178"/>
                </a:solidFill>
                <a:latin typeface="Menlo" panose="020B0609030804020204" pitchFamily="49" charset="0"/>
              </a:rPr>
              <a:t>absolute</a:t>
            </a:r>
            <a:r>
              <a:rPr lang="en-CA" sz="2000" dirty="0">
                <a:solidFill>
                  <a:srgbClr val="D4D4D4"/>
                </a:solidFill>
                <a:latin typeface="Menlo" panose="020B0609030804020204" pitchFamily="49" charset="0"/>
              </a:rPr>
              <a:t>;</a:t>
            </a:r>
          </a:p>
          <a:p>
            <a:r>
              <a:rPr lang="en-CA" sz="2000" dirty="0">
                <a:solidFill>
                  <a:srgbClr val="9CDCFE"/>
                </a:solidFill>
                <a:latin typeface="Menlo" panose="020B0609030804020204" pitchFamily="49" charset="0"/>
              </a:rPr>
              <a:t>   width</a:t>
            </a:r>
            <a:r>
              <a:rPr lang="en-CA" sz="2000" dirty="0">
                <a:solidFill>
                  <a:srgbClr val="D4D4D4"/>
                </a:solidFill>
                <a:latin typeface="Menlo" panose="020B0609030804020204" pitchFamily="49" charset="0"/>
              </a:rPr>
              <a:t>: </a:t>
            </a:r>
            <a:r>
              <a:rPr lang="en-CA" sz="2000" dirty="0">
                <a:solidFill>
                  <a:srgbClr val="B5CEA8"/>
                </a:solidFill>
                <a:latin typeface="Menlo" panose="020B0609030804020204" pitchFamily="49" charset="0"/>
              </a:rPr>
              <a:t>1px</a:t>
            </a:r>
            <a:r>
              <a:rPr lang="en-CA" sz="2000" dirty="0">
                <a:solidFill>
                  <a:srgbClr val="D4D4D4"/>
                </a:solidFill>
                <a:latin typeface="Menlo" panose="020B0609030804020204" pitchFamily="49" charset="0"/>
              </a:rPr>
              <a:t>;</a:t>
            </a:r>
          </a:p>
          <a:p>
            <a:r>
              <a:rPr lang="en-CA" sz="2000" dirty="0">
                <a:solidFill>
                  <a:srgbClr val="9CDCFE"/>
                </a:solidFill>
                <a:latin typeface="Menlo" panose="020B0609030804020204" pitchFamily="49" charset="0"/>
              </a:rPr>
              <a:t>   height</a:t>
            </a:r>
            <a:r>
              <a:rPr lang="en-CA" sz="2000" dirty="0">
                <a:solidFill>
                  <a:srgbClr val="D4D4D4"/>
                </a:solidFill>
                <a:latin typeface="Menlo" panose="020B0609030804020204" pitchFamily="49" charset="0"/>
              </a:rPr>
              <a:t>: </a:t>
            </a:r>
            <a:r>
              <a:rPr lang="en-CA" sz="2000" dirty="0">
                <a:solidFill>
                  <a:srgbClr val="B5CEA8"/>
                </a:solidFill>
                <a:latin typeface="Menlo" panose="020B0609030804020204" pitchFamily="49" charset="0"/>
              </a:rPr>
              <a:t>1px</a:t>
            </a:r>
            <a:r>
              <a:rPr lang="en-CA" sz="2000" dirty="0">
                <a:solidFill>
                  <a:srgbClr val="D4D4D4"/>
                </a:solidFill>
                <a:latin typeface="Menlo" panose="020B0609030804020204" pitchFamily="49" charset="0"/>
              </a:rPr>
              <a:t>;</a:t>
            </a:r>
          </a:p>
          <a:p>
            <a:r>
              <a:rPr lang="en-CA" sz="2000" dirty="0">
                <a:solidFill>
                  <a:srgbClr val="9CDCFE"/>
                </a:solidFill>
                <a:latin typeface="Menlo" panose="020B0609030804020204" pitchFamily="49" charset="0"/>
              </a:rPr>
              <a:t>   padding</a:t>
            </a:r>
            <a:r>
              <a:rPr lang="en-CA" sz="2000" dirty="0">
                <a:solidFill>
                  <a:srgbClr val="D4D4D4"/>
                </a:solidFill>
                <a:latin typeface="Menlo" panose="020B0609030804020204" pitchFamily="49" charset="0"/>
              </a:rPr>
              <a:t>: </a:t>
            </a:r>
            <a:r>
              <a:rPr lang="en-CA" sz="2000" dirty="0">
                <a:solidFill>
                  <a:srgbClr val="B5CEA8"/>
                </a:solidFill>
                <a:latin typeface="Menlo" panose="020B0609030804020204" pitchFamily="49" charset="0"/>
              </a:rPr>
              <a:t>0</a:t>
            </a:r>
            <a:r>
              <a:rPr lang="en-CA" sz="2000" dirty="0">
                <a:solidFill>
                  <a:srgbClr val="D4D4D4"/>
                </a:solidFill>
                <a:latin typeface="Menlo" panose="020B0609030804020204" pitchFamily="49" charset="0"/>
              </a:rPr>
              <a:t>;</a:t>
            </a:r>
          </a:p>
          <a:p>
            <a:r>
              <a:rPr lang="en-CA" sz="2000" dirty="0">
                <a:solidFill>
                  <a:srgbClr val="9CDCFE"/>
                </a:solidFill>
                <a:latin typeface="Menlo" panose="020B0609030804020204" pitchFamily="49" charset="0"/>
              </a:rPr>
              <a:t>   margin</a:t>
            </a:r>
            <a:r>
              <a:rPr lang="en-CA" sz="2000" dirty="0">
                <a:solidFill>
                  <a:srgbClr val="D4D4D4"/>
                </a:solidFill>
                <a:latin typeface="Menlo" panose="020B0609030804020204" pitchFamily="49" charset="0"/>
              </a:rPr>
              <a:t>: </a:t>
            </a:r>
            <a:r>
              <a:rPr lang="en-CA" sz="2000" dirty="0">
                <a:solidFill>
                  <a:srgbClr val="B5CEA8"/>
                </a:solidFill>
                <a:latin typeface="Menlo" panose="020B0609030804020204" pitchFamily="49" charset="0"/>
              </a:rPr>
              <a:t>-1px</a:t>
            </a:r>
            <a:r>
              <a:rPr lang="en-CA" sz="2000" dirty="0">
                <a:solidFill>
                  <a:srgbClr val="D4D4D4"/>
                </a:solidFill>
                <a:latin typeface="Menlo" panose="020B0609030804020204" pitchFamily="49" charset="0"/>
              </a:rPr>
              <a:t>;</a:t>
            </a:r>
          </a:p>
          <a:p>
            <a:r>
              <a:rPr lang="en-CA" sz="2000" dirty="0">
                <a:solidFill>
                  <a:srgbClr val="9CDCFE"/>
                </a:solidFill>
                <a:latin typeface="Menlo" panose="020B0609030804020204" pitchFamily="49" charset="0"/>
              </a:rPr>
              <a:t>   overflow</a:t>
            </a:r>
            <a:r>
              <a:rPr lang="en-CA" sz="2000" dirty="0">
                <a:solidFill>
                  <a:srgbClr val="D4D4D4"/>
                </a:solidFill>
                <a:latin typeface="Menlo" panose="020B0609030804020204" pitchFamily="49" charset="0"/>
              </a:rPr>
              <a:t>: </a:t>
            </a:r>
            <a:r>
              <a:rPr lang="en-CA" sz="2000" dirty="0">
                <a:solidFill>
                  <a:srgbClr val="CE9178"/>
                </a:solidFill>
                <a:latin typeface="Menlo" panose="020B0609030804020204" pitchFamily="49" charset="0"/>
              </a:rPr>
              <a:t>hidden</a:t>
            </a:r>
            <a:r>
              <a:rPr lang="en-CA" sz="2000" dirty="0">
                <a:solidFill>
                  <a:srgbClr val="D4D4D4"/>
                </a:solidFill>
                <a:latin typeface="Menlo" panose="020B0609030804020204" pitchFamily="49" charset="0"/>
              </a:rPr>
              <a:t>;</a:t>
            </a:r>
          </a:p>
          <a:p>
            <a:r>
              <a:rPr lang="en-CA" sz="2000" dirty="0">
                <a:solidFill>
                  <a:srgbClr val="9CDCFE"/>
                </a:solidFill>
                <a:latin typeface="Menlo" panose="020B0609030804020204" pitchFamily="49" charset="0"/>
              </a:rPr>
              <a:t>   clip</a:t>
            </a:r>
            <a:r>
              <a:rPr lang="en-CA" sz="2000" dirty="0">
                <a:solidFill>
                  <a:srgbClr val="D4D4D4"/>
                </a:solidFill>
                <a:latin typeface="Menlo" panose="020B0609030804020204" pitchFamily="49" charset="0"/>
              </a:rPr>
              <a:t>: </a:t>
            </a:r>
            <a:r>
              <a:rPr lang="en-CA" sz="2000" dirty="0" err="1">
                <a:solidFill>
                  <a:srgbClr val="DCDCAA"/>
                </a:solidFill>
                <a:latin typeface="Menlo" panose="020B0609030804020204" pitchFamily="49" charset="0"/>
              </a:rPr>
              <a:t>rect</a:t>
            </a:r>
            <a:r>
              <a:rPr lang="en-CA" sz="2000" dirty="0">
                <a:solidFill>
                  <a:srgbClr val="D4D4D4"/>
                </a:solidFill>
                <a:latin typeface="Menlo" panose="020B0609030804020204" pitchFamily="49" charset="0"/>
              </a:rPr>
              <a:t>(</a:t>
            </a:r>
            <a:r>
              <a:rPr lang="en-CA" sz="2000" dirty="0">
                <a:solidFill>
                  <a:srgbClr val="B5CEA8"/>
                </a:solidFill>
                <a:latin typeface="Menlo" panose="020B0609030804020204" pitchFamily="49" charset="0"/>
              </a:rPr>
              <a:t>0</a:t>
            </a:r>
            <a:r>
              <a:rPr lang="en-CA" sz="2000" dirty="0">
                <a:solidFill>
                  <a:srgbClr val="D4D4D4"/>
                </a:solidFill>
                <a:latin typeface="Menlo" panose="020B0609030804020204" pitchFamily="49" charset="0"/>
              </a:rPr>
              <a:t> </a:t>
            </a:r>
            <a:r>
              <a:rPr lang="en-CA" sz="2000" dirty="0">
                <a:solidFill>
                  <a:srgbClr val="B5CEA8"/>
                </a:solidFill>
                <a:latin typeface="Menlo" panose="020B0609030804020204" pitchFamily="49" charset="0"/>
              </a:rPr>
              <a:t>0</a:t>
            </a:r>
            <a:r>
              <a:rPr lang="en-CA" sz="2000" dirty="0">
                <a:solidFill>
                  <a:srgbClr val="D4D4D4"/>
                </a:solidFill>
                <a:latin typeface="Menlo" panose="020B0609030804020204" pitchFamily="49" charset="0"/>
              </a:rPr>
              <a:t> </a:t>
            </a:r>
            <a:r>
              <a:rPr lang="en-CA" sz="2000" dirty="0">
                <a:solidFill>
                  <a:srgbClr val="B5CEA8"/>
                </a:solidFill>
                <a:latin typeface="Menlo" panose="020B0609030804020204" pitchFamily="49" charset="0"/>
              </a:rPr>
              <a:t>0</a:t>
            </a:r>
            <a:r>
              <a:rPr lang="en-CA" sz="2000" dirty="0">
                <a:solidFill>
                  <a:srgbClr val="D4D4D4"/>
                </a:solidFill>
                <a:latin typeface="Menlo" panose="020B0609030804020204" pitchFamily="49" charset="0"/>
              </a:rPr>
              <a:t> </a:t>
            </a:r>
            <a:r>
              <a:rPr lang="en-CA" sz="2000" dirty="0">
                <a:solidFill>
                  <a:srgbClr val="B5CEA8"/>
                </a:solidFill>
                <a:latin typeface="Menlo" panose="020B0609030804020204" pitchFamily="49" charset="0"/>
              </a:rPr>
              <a:t>0</a:t>
            </a:r>
            <a:r>
              <a:rPr lang="en-CA" sz="2000" dirty="0">
                <a:solidFill>
                  <a:srgbClr val="D4D4D4"/>
                </a:solidFill>
                <a:latin typeface="Menlo" panose="020B0609030804020204" pitchFamily="49" charset="0"/>
              </a:rPr>
              <a:t>);</a:t>
            </a:r>
          </a:p>
          <a:p>
            <a:r>
              <a:rPr lang="en-CA" sz="2000" dirty="0">
                <a:solidFill>
                  <a:srgbClr val="9CDCFE"/>
                </a:solidFill>
                <a:latin typeface="Menlo" panose="020B0609030804020204" pitchFamily="49" charset="0"/>
              </a:rPr>
              <a:t>   border</a:t>
            </a:r>
            <a:r>
              <a:rPr lang="en-CA" sz="2000" dirty="0">
                <a:solidFill>
                  <a:srgbClr val="D4D4D4"/>
                </a:solidFill>
                <a:latin typeface="Menlo" panose="020B0609030804020204" pitchFamily="49" charset="0"/>
              </a:rPr>
              <a:t>: </a:t>
            </a:r>
            <a:r>
              <a:rPr lang="en-CA" sz="2000" dirty="0">
                <a:solidFill>
                  <a:srgbClr val="B5CEA8"/>
                </a:solidFill>
                <a:latin typeface="Menlo" panose="020B0609030804020204" pitchFamily="49" charset="0"/>
              </a:rPr>
              <a:t>0</a:t>
            </a:r>
            <a:r>
              <a:rPr lang="en-CA" sz="2000" dirty="0">
                <a:solidFill>
                  <a:srgbClr val="D4D4D4"/>
                </a:solidFill>
                <a:latin typeface="Menlo" panose="020B0609030804020204" pitchFamily="49" charset="0"/>
              </a:rPr>
              <a:t>;</a:t>
            </a:r>
          </a:p>
          <a:p>
            <a:r>
              <a:rPr lang="en-CA" sz="2000" dirty="0">
                <a:solidFill>
                  <a:srgbClr val="D4D4D4"/>
                </a:solidFill>
                <a:latin typeface="Menlo" panose="020B0609030804020204" pitchFamily="49" charset="0"/>
              </a:rPr>
              <a:t>}</a:t>
            </a:r>
            <a:endParaRPr lang="en-CA" sz="2000" b="0" dirty="0">
              <a:solidFill>
                <a:srgbClr val="D4D4D4"/>
              </a:solidFill>
              <a:effectLst/>
              <a:latin typeface="Menlo" panose="020B0609030804020204" pitchFamily="49" charset="0"/>
            </a:endParaRPr>
          </a:p>
        </p:txBody>
      </p:sp>
      <p:sp>
        <p:nvSpPr>
          <p:cNvPr id="6" name="Arrow: Right 16">
            <a:extLst>
              <a:ext uri="{FF2B5EF4-FFF2-40B4-BE49-F238E27FC236}">
                <a16:creationId xmlns:a16="http://schemas.microsoft.com/office/drawing/2014/main" id="{A8E71473-4D44-9A4C-995E-16878D95EA4D}"/>
              </a:ext>
            </a:extLst>
          </p:cNvPr>
          <p:cNvSpPr/>
          <p:nvPr/>
        </p:nvSpPr>
        <p:spPr>
          <a:xfrm rot="868716">
            <a:off x="5430838" y="2548615"/>
            <a:ext cx="1700306" cy="22848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278510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174F8-5D98-E642-913A-4D7AFDF105C6}"/>
              </a:ext>
            </a:extLst>
          </p:cNvPr>
          <p:cNvSpPr>
            <a:spLocks noGrp="1"/>
          </p:cNvSpPr>
          <p:nvPr>
            <p:ph type="title"/>
          </p:nvPr>
        </p:nvSpPr>
        <p:spPr/>
        <p:txBody>
          <a:bodyPr/>
          <a:lstStyle/>
          <a:p>
            <a:r>
              <a:rPr lang="en-US" dirty="0"/>
              <a:t>Placeholder Attribute</a:t>
            </a:r>
          </a:p>
        </p:txBody>
      </p:sp>
      <p:sp>
        <p:nvSpPr>
          <p:cNvPr id="4" name="Rectangle 3">
            <a:extLst>
              <a:ext uri="{FF2B5EF4-FFF2-40B4-BE49-F238E27FC236}">
                <a16:creationId xmlns:a16="http://schemas.microsoft.com/office/drawing/2014/main" id="{E1F12CB9-912E-B240-BB52-5C8E7AF2F3DD}"/>
              </a:ext>
            </a:extLst>
          </p:cNvPr>
          <p:cNvSpPr/>
          <p:nvPr/>
        </p:nvSpPr>
        <p:spPr>
          <a:xfrm>
            <a:off x="1066800" y="2277070"/>
            <a:ext cx="10287000" cy="1323439"/>
          </a:xfrm>
          <a:prstGeom prst="rect">
            <a:avLst/>
          </a:prstGeom>
          <a:solidFill>
            <a:schemeClr val="tx1"/>
          </a:solidFill>
        </p:spPr>
        <p:txBody>
          <a:bodyPr wrap="square">
            <a:spAutoFit/>
          </a:bodyPr>
          <a:lstStyle/>
          <a:p>
            <a:endParaRPr lang="en-CA" sz="2000" dirty="0">
              <a:solidFill>
                <a:srgbClr val="808080"/>
              </a:solidFill>
              <a:latin typeface="Menlo" panose="020B0609030804020204" pitchFamily="49" charset="0"/>
            </a:endParaRPr>
          </a:p>
          <a:p>
            <a:r>
              <a:rPr lang="en-CA" sz="2000" dirty="0">
                <a:solidFill>
                  <a:srgbClr val="808080"/>
                </a:solidFill>
                <a:latin typeface="Menlo" panose="020B0609030804020204" pitchFamily="49" charset="0"/>
              </a:rPr>
              <a:t>&lt;</a:t>
            </a:r>
            <a:r>
              <a:rPr lang="en-CA" sz="2000" dirty="0">
                <a:solidFill>
                  <a:srgbClr val="569CD6"/>
                </a:solidFill>
                <a:latin typeface="Menlo" panose="020B0609030804020204" pitchFamily="49" charset="0"/>
              </a:rPr>
              <a:t>label</a:t>
            </a:r>
            <a:r>
              <a:rPr lang="en-CA" sz="2000" dirty="0">
                <a:solidFill>
                  <a:srgbClr val="D4D4D4"/>
                </a:solidFill>
                <a:latin typeface="Menlo" panose="020B0609030804020204" pitchFamily="49" charset="0"/>
              </a:rPr>
              <a:t> </a:t>
            </a:r>
            <a:r>
              <a:rPr lang="en-CA" sz="2000" dirty="0">
                <a:solidFill>
                  <a:srgbClr val="9CDCFE"/>
                </a:solidFill>
                <a:latin typeface="Menlo" panose="020B0609030804020204" pitchFamily="49" charset="0"/>
              </a:rPr>
              <a:t>for</a:t>
            </a:r>
            <a:r>
              <a:rPr lang="en-CA" sz="2000" dirty="0">
                <a:solidFill>
                  <a:srgbClr val="D4D4D4"/>
                </a:solidFill>
                <a:latin typeface="Menlo" panose="020B0609030804020204" pitchFamily="49" charset="0"/>
              </a:rPr>
              <a:t>=</a:t>
            </a:r>
            <a:r>
              <a:rPr lang="en-CA" sz="2000" dirty="0">
                <a:solidFill>
                  <a:srgbClr val="CE9178"/>
                </a:solidFill>
                <a:latin typeface="Menlo" panose="020B0609030804020204" pitchFamily="49" charset="0"/>
              </a:rPr>
              <a:t>"</a:t>
            </a:r>
            <a:r>
              <a:rPr lang="en-CA" sz="2000" dirty="0" err="1">
                <a:solidFill>
                  <a:srgbClr val="CE9178"/>
                </a:solidFill>
                <a:latin typeface="Menlo" panose="020B0609030804020204" pitchFamily="49" charset="0"/>
              </a:rPr>
              <a:t>fn</a:t>
            </a:r>
            <a:r>
              <a:rPr lang="en-CA" sz="2000" dirty="0">
                <a:solidFill>
                  <a:srgbClr val="CE9178"/>
                </a:solidFill>
                <a:latin typeface="Menlo" panose="020B0609030804020204" pitchFamily="49" charset="0"/>
              </a:rPr>
              <a:t>"</a:t>
            </a:r>
            <a:r>
              <a:rPr lang="en-CA" sz="2000" dirty="0">
                <a:solidFill>
                  <a:srgbClr val="808080"/>
                </a:solidFill>
                <a:latin typeface="Menlo" panose="020B0609030804020204" pitchFamily="49" charset="0"/>
              </a:rPr>
              <a:t>&gt;</a:t>
            </a:r>
            <a:r>
              <a:rPr lang="en-CA" sz="2000" dirty="0">
                <a:solidFill>
                  <a:srgbClr val="D4D4D4"/>
                </a:solidFill>
                <a:latin typeface="Menlo" panose="020B0609030804020204" pitchFamily="49" charset="0"/>
              </a:rPr>
              <a:t>First name</a:t>
            </a:r>
            <a:r>
              <a:rPr lang="en-CA" sz="2000" dirty="0">
                <a:solidFill>
                  <a:srgbClr val="808080"/>
                </a:solidFill>
                <a:latin typeface="Menlo" panose="020B0609030804020204" pitchFamily="49" charset="0"/>
              </a:rPr>
              <a:t>&lt;/</a:t>
            </a:r>
            <a:r>
              <a:rPr lang="en-CA" sz="2000" dirty="0">
                <a:solidFill>
                  <a:srgbClr val="569CD6"/>
                </a:solidFill>
                <a:latin typeface="Menlo" panose="020B0609030804020204" pitchFamily="49" charset="0"/>
              </a:rPr>
              <a:t>label</a:t>
            </a:r>
            <a:r>
              <a:rPr lang="en-CA" sz="2000" dirty="0">
                <a:solidFill>
                  <a:srgbClr val="808080"/>
                </a:solidFill>
                <a:latin typeface="Menlo" panose="020B0609030804020204" pitchFamily="49" charset="0"/>
              </a:rPr>
              <a:t>&gt;</a:t>
            </a:r>
            <a:endParaRPr lang="en-CA" sz="2000" dirty="0">
              <a:solidFill>
                <a:srgbClr val="D4D4D4"/>
              </a:solidFill>
              <a:latin typeface="Menlo" panose="020B0609030804020204" pitchFamily="49" charset="0"/>
            </a:endParaRPr>
          </a:p>
          <a:p>
            <a:r>
              <a:rPr lang="en-CA" sz="2000" dirty="0">
                <a:solidFill>
                  <a:srgbClr val="808080"/>
                </a:solidFill>
                <a:latin typeface="Menlo" panose="020B0609030804020204" pitchFamily="49" charset="0"/>
              </a:rPr>
              <a:t>&lt;</a:t>
            </a:r>
            <a:r>
              <a:rPr lang="en-CA" sz="2000" dirty="0">
                <a:solidFill>
                  <a:srgbClr val="569CD6"/>
                </a:solidFill>
                <a:latin typeface="Menlo" panose="020B0609030804020204" pitchFamily="49" charset="0"/>
              </a:rPr>
              <a:t>input</a:t>
            </a:r>
            <a:r>
              <a:rPr lang="en-CA" sz="2000" dirty="0">
                <a:solidFill>
                  <a:srgbClr val="D4D4D4"/>
                </a:solidFill>
                <a:latin typeface="Menlo" panose="020B0609030804020204" pitchFamily="49" charset="0"/>
              </a:rPr>
              <a:t> </a:t>
            </a:r>
            <a:r>
              <a:rPr lang="en-CA" sz="2000" dirty="0">
                <a:solidFill>
                  <a:srgbClr val="9CDCFE"/>
                </a:solidFill>
                <a:latin typeface="Menlo" panose="020B0609030804020204" pitchFamily="49" charset="0"/>
              </a:rPr>
              <a:t>type</a:t>
            </a:r>
            <a:r>
              <a:rPr lang="en-CA" sz="2000" dirty="0">
                <a:solidFill>
                  <a:srgbClr val="D4D4D4"/>
                </a:solidFill>
                <a:latin typeface="Menlo" panose="020B0609030804020204" pitchFamily="49" charset="0"/>
              </a:rPr>
              <a:t>=</a:t>
            </a:r>
            <a:r>
              <a:rPr lang="en-CA" sz="2000" dirty="0">
                <a:solidFill>
                  <a:srgbClr val="CE9178"/>
                </a:solidFill>
                <a:latin typeface="Menlo" panose="020B0609030804020204" pitchFamily="49" charset="0"/>
              </a:rPr>
              <a:t>"text"</a:t>
            </a:r>
            <a:r>
              <a:rPr lang="en-CA" sz="2000" dirty="0">
                <a:solidFill>
                  <a:srgbClr val="D4D4D4"/>
                </a:solidFill>
                <a:latin typeface="Menlo" panose="020B0609030804020204" pitchFamily="49" charset="0"/>
              </a:rPr>
              <a:t> </a:t>
            </a:r>
            <a:r>
              <a:rPr lang="en-CA" sz="2000" dirty="0">
                <a:solidFill>
                  <a:srgbClr val="9CDCFE"/>
                </a:solidFill>
                <a:latin typeface="Menlo" panose="020B0609030804020204" pitchFamily="49" charset="0"/>
              </a:rPr>
              <a:t>id</a:t>
            </a:r>
            <a:r>
              <a:rPr lang="en-CA" sz="2000" dirty="0">
                <a:solidFill>
                  <a:srgbClr val="D4D4D4"/>
                </a:solidFill>
                <a:latin typeface="Menlo" panose="020B0609030804020204" pitchFamily="49" charset="0"/>
              </a:rPr>
              <a:t>=</a:t>
            </a:r>
            <a:r>
              <a:rPr lang="en-CA" sz="2000" dirty="0">
                <a:solidFill>
                  <a:srgbClr val="CE9178"/>
                </a:solidFill>
                <a:latin typeface="Menlo" panose="020B0609030804020204" pitchFamily="49" charset="0"/>
              </a:rPr>
              <a:t>"</a:t>
            </a:r>
            <a:r>
              <a:rPr lang="en-CA" sz="2000" dirty="0" err="1">
                <a:solidFill>
                  <a:srgbClr val="CE9178"/>
                </a:solidFill>
                <a:latin typeface="Menlo" panose="020B0609030804020204" pitchFamily="49" charset="0"/>
              </a:rPr>
              <a:t>fn</a:t>
            </a:r>
            <a:r>
              <a:rPr lang="en-CA" sz="2000" dirty="0">
                <a:solidFill>
                  <a:srgbClr val="CE9178"/>
                </a:solidFill>
                <a:latin typeface="Menlo" panose="020B0609030804020204" pitchFamily="49" charset="0"/>
              </a:rPr>
              <a:t>"</a:t>
            </a:r>
            <a:r>
              <a:rPr lang="en-CA" sz="2000" dirty="0">
                <a:solidFill>
                  <a:srgbClr val="D4D4D4"/>
                </a:solidFill>
                <a:latin typeface="Menlo" panose="020B0609030804020204" pitchFamily="49" charset="0"/>
              </a:rPr>
              <a:t> </a:t>
            </a:r>
            <a:r>
              <a:rPr lang="en-CA" sz="2000" dirty="0">
                <a:solidFill>
                  <a:srgbClr val="9CDCFE"/>
                </a:solidFill>
                <a:latin typeface="Menlo" panose="020B0609030804020204" pitchFamily="49" charset="0"/>
              </a:rPr>
              <a:t>name</a:t>
            </a:r>
            <a:r>
              <a:rPr lang="en-CA" sz="2000" dirty="0">
                <a:solidFill>
                  <a:srgbClr val="D4D4D4"/>
                </a:solidFill>
                <a:latin typeface="Menlo" panose="020B0609030804020204" pitchFamily="49" charset="0"/>
              </a:rPr>
              <a:t>=</a:t>
            </a:r>
            <a:r>
              <a:rPr lang="en-CA" sz="2000" dirty="0">
                <a:solidFill>
                  <a:srgbClr val="CE9178"/>
                </a:solidFill>
                <a:latin typeface="Menlo" panose="020B0609030804020204" pitchFamily="49" charset="0"/>
              </a:rPr>
              <a:t>"</a:t>
            </a:r>
            <a:r>
              <a:rPr lang="en-CA" sz="2000" dirty="0" err="1">
                <a:solidFill>
                  <a:srgbClr val="CE9178"/>
                </a:solidFill>
                <a:latin typeface="Menlo" panose="020B0609030804020204" pitchFamily="49" charset="0"/>
              </a:rPr>
              <a:t>fn</a:t>
            </a:r>
            <a:r>
              <a:rPr lang="en-CA" sz="2000" dirty="0">
                <a:solidFill>
                  <a:srgbClr val="CE9178"/>
                </a:solidFill>
                <a:latin typeface="Menlo" panose="020B0609030804020204" pitchFamily="49" charset="0"/>
              </a:rPr>
              <a:t>"</a:t>
            </a:r>
            <a:r>
              <a:rPr lang="en-CA" sz="2000" dirty="0">
                <a:solidFill>
                  <a:srgbClr val="D4D4D4"/>
                </a:solidFill>
                <a:latin typeface="Menlo" panose="020B0609030804020204" pitchFamily="49" charset="0"/>
              </a:rPr>
              <a:t> </a:t>
            </a:r>
            <a:r>
              <a:rPr lang="en-CA" sz="2000" dirty="0">
                <a:solidFill>
                  <a:srgbClr val="9CDCFE"/>
                </a:solidFill>
                <a:latin typeface="Menlo" panose="020B0609030804020204" pitchFamily="49" charset="0"/>
              </a:rPr>
              <a:t>placeholder</a:t>
            </a:r>
            <a:r>
              <a:rPr lang="en-CA" sz="2000" dirty="0">
                <a:solidFill>
                  <a:srgbClr val="D4D4D4"/>
                </a:solidFill>
                <a:latin typeface="Menlo" panose="020B0609030804020204" pitchFamily="49" charset="0"/>
              </a:rPr>
              <a:t>=</a:t>
            </a:r>
            <a:r>
              <a:rPr lang="en-CA" sz="2000" dirty="0">
                <a:solidFill>
                  <a:srgbClr val="CE9178"/>
                </a:solidFill>
                <a:latin typeface="Menlo" panose="020B0609030804020204" pitchFamily="49" charset="0"/>
              </a:rPr>
              <a:t>"First name..."</a:t>
            </a:r>
            <a:r>
              <a:rPr lang="en-CA" sz="2000" dirty="0">
                <a:solidFill>
                  <a:srgbClr val="808080"/>
                </a:solidFill>
                <a:latin typeface="Menlo" panose="020B0609030804020204" pitchFamily="49" charset="0"/>
              </a:rPr>
              <a:t>&gt;</a:t>
            </a:r>
          </a:p>
          <a:p>
            <a:endParaRPr lang="en-CA" sz="2000" b="0" dirty="0">
              <a:solidFill>
                <a:srgbClr val="D4D4D4"/>
              </a:solidFill>
              <a:effectLst/>
              <a:latin typeface="Menlo" panose="020B0609030804020204" pitchFamily="49" charset="0"/>
            </a:endParaRPr>
          </a:p>
        </p:txBody>
      </p:sp>
      <p:pic>
        <p:nvPicPr>
          <p:cNvPr id="8" name="Picture 7" descr="HTML text input with a placeholder attribute set">
            <a:extLst>
              <a:ext uri="{FF2B5EF4-FFF2-40B4-BE49-F238E27FC236}">
                <a16:creationId xmlns:a16="http://schemas.microsoft.com/office/drawing/2014/main" id="{96E8302C-FA9A-334A-B433-0467BC439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7950" y="4298950"/>
            <a:ext cx="6667500" cy="1993900"/>
          </a:xfrm>
          <a:prstGeom prst="rect">
            <a:avLst/>
          </a:prstGeom>
        </p:spPr>
      </p:pic>
      <p:sp>
        <p:nvSpPr>
          <p:cNvPr id="9" name="Arrow: Right 16">
            <a:extLst>
              <a:ext uri="{FF2B5EF4-FFF2-40B4-BE49-F238E27FC236}">
                <a16:creationId xmlns:a16="http://schemas.microsoft.com/office/drawing/2014/main" id="{3FEF5AF4-EC71-3848-A8A5-D7A13C2D20A6}"/>
              </a:ext>
            </a:extLst>
          </p:cNvPr>
          <p:cNvSpPr/>
          <p:nvPr/>
        </p:nvSpPr>
        <p:spPr>
          <a:xfrm rot="9323479" flipV="1">
            <a:off x="4904018" y="4215909"/>
            <a:ext cx="4578264" cy="21260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610237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5AD60-DBE5-F84D-904E-A998EFB29E1C}"/>
              </a:ext>
            </a:extLst>
          </p:cNvPr>
          <p:cNvSpPr>
            <a:spLocks noGrp="1"/>
          </p:cNvSpPr>
          <p:nvPr>
            <p:ph type="title"/>
          </p:nvPr>
        </p:nvSpPr>
        <p:spPr/>
        <p:txBody>
          <a:bodyPr/>
          <a:lstStyle/>
          <a:p>
            <a:r>
              <a:rPr lang="en-US" dirty="0"/>
              <a:t>Styling the Placeholder Attribute</a:t>
            </a:r>
          </a:p>
        </p:txBody>
      </p:sp>
      <p:sp>
        <p:nvSpPr>
          <p:cNvPr id="3" name="Content Placeholder 2">
            <a:extLst>
              <a:ext uri="{FF2B5EF4-FFF2-40B4-BE49-F238E27FC236}">
                <a16:creationId xmlns:a16="http://schemas.microsoft.com/office/drawing/2014/main" id="{2BCE7F62-C68E-744F-A01C-819DD72DB975}"/>
              </a:ext>
            </a:extLst>
          </p:cNvPr>
          <p:cNvSpPr>
            <a:spLocks noGrp="1"/>
          </p:cNvSpPr>
          <p:nvPr>
            <p:ph idx="1"/>
          </p:nvPr>
        </p:nvSpPr>
        <p:spPr/>
        <p:txBody>
          <a:bodyPr/>
          <a:lstStyle/>
          <a:p>
            <a:r>
              <a:rPr lang="en-US" dirty="0"/>
              <a:t>Styling the Placeholder can be tricky as different browsers support a slightly different syntax for the “::placeholder” pseudo selector</a:t>
            </a:r>
          </a:p>
        </p:txBody>
      </p:sp>
      <p:pic>
        <p:nvPicPr>
          <p:cNvPr id="5" name="Picture 4" descr="HTML input element with a placeholder attribute styled to with a red text color">
            <a:extLst>
              <a:ext uri="{FF2B5EF4-FFF2-40B4-BE49-F238E27FC236}">
                <a16:creationId xmlns:a16="http://schemas.microsoft.com/office/drawing/2014/main" id="{928F71CB-FE98-4144-B26A-ABB7471519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450" y="3619500"/>
            <a:ext cx="7708900" cy="2286000"/>
          </a:xfrm>
          <a:prstGeom prst="rect">
            <a:avLst/>
          </a:prstGeom>
        </p:spPr>
      </p:pic>
      <p:sp>
        <p:nvSpPr>
          <p:cNvPr id="6" name="TextBox 5">
            <a:extLst>
              <a:ext uri="{FF2B5EF4-FFF2-40B4-BE49-F238E27FC236}">
                <a16:creationId xmlns:a16="http://schemas.microsoft.com/office/drawing/2014/main" id="{11D41EFE-08F1-0C4D-BC02-73AC1FE5C430}"/>
              </a:ext>
            </a:extLst>
          </p:cNvPr>
          <p:cNvSpPr txBox="1"/>
          <p:nvPr/>
        </p:nvSpPr>
        <p:spPr>
          <a:xfrm>
            <a:off x="6096000" y="3157835"/>
            <a:ext cx="3765550" cy="923330"/>
          </a:xfrm>
          <a:prstGeom prst="rect">
            <a:avLst/>
          </a:prstGeom>
          <a:noFill/>
          <a:ln>
            <a:solidFill>
              <a:schemeClr val="tx1"/>
            </a:solidFill>
          </a:ln>
        </p:spPr>
        <p:txBody>
          <a:bodyPr wrap="square" rtlCol="0">
            <a:spAutoFit/>
          </a:bodyPr>
          <a:lstStyle/>
          <a:p>
            <a:r>
              <a:rPr lang="en-CA" dirty="0"/>
              <a:t>HTML input element with a placeholder attribute styled to with a red text color</a:t>
            </a:r>
          </a:p>
        </p:txBody>
      </p:sp>
      <p:sp>
        <p:nvSpPr>
          <p:cNvPr id="7" name="Arrow: Right 16">
            <a:extLst>
              <a:ext uri="{FF2B5EF4-FFF2-40B4-BE49-F238E27FC236}">
                <a16:creationId xmlns:a16="http://schemas.microsoft.com/office/drawing/2014/main" id="{6D4D3597-55CF-674B-A8E9-86EBBFB06860}"/>
              </a:ext>
            </a:extLst>
          </p:cNvPr>
          <p:cNvSpPr/>
          <p:nvPr/>
        </p:nvSpPr>
        <p:spPr>
          <a:xfrm rot="9107533">
            <a:off x="3678070" y="4162230"/>
            <a:ext cx="2342809" cy="18453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052010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5AD60-DBE5-F84D-904E-A998EFB29E1C}"/>
              </a:ext>
            </a:extLst>
          </p:cNvPr>
          <p:cNvSpPr>
            <a:spLocks noGrp="1"/>
          </p:cNvSpPr>
          <p:nvPr>
            <p:ph type="title"/>
          </p:nvPr>
        </p:nvSpPr>
        <p:spPr/>
        <p:txBody>
          <a:bodyPr/>
          <a:lstStyle/>
          <a:p>
            <a:r>
              <a:rPr lang="en-US" dirty="0"/>
              <a:t>Styling the Placeholder Attribute</a:t>
            </a:r>
          </a:p>
        </p:txBody>
      </p:sp>
      <p:sp>
        <p:nvSpPr>
          <p:cNvPr id="6" name="Rectangle 5">
            <a:extLst>
              <a:ext uri="{FF2B5EF4-FFF2-40B4-BE49-F238E27FC236}">
                <a16:creationId xmlns:a16="http://schemas.microsoft.com/office/drawing/2014/main" id="{B2BEBC9A-A5CF-484A-A41C-5F5492941A5F}"/>
              </a:ext>
            </a:extLst>
          </p:cNvPr>
          <p:cNvSpPr/>
          <p:nvPr/>
        </p:nvSpPr>
        <p:spPr>
          <a:xfrm>
            <a:off x="1365250" y="2707223"/>
            <a:ext cx="8572500" cy="3785652"/>
          </a:xfrm>
          <a:prstGeom prst="rect">
            <a:avLst/>
          </a:prstGeom>
          <a:solidFill>
            <a:schemeClr val="tx1"/>
          </a:solidFill>
        </p:spPr>
        <p:txBody>
          <a:bodyPr wrap="square">
            <a:spAutoFit/>
          </a:bodyPr>
          <a:lstStyle/>
          <a:p>
            <a:endParaRPr lang="en-CA" sz="2400" dirty="0">
              <a:solidFill>
                <a:srgbClr val="D7BA7D"/>
              </a:solidFill>
              <a:latin typeface="Menlo" panose="020B0609030804020204" pitchFamily="49" charset="0"/>
            </a:endParaRPr>
          </a:p>
          <a:p>
            <a:r>
              <a:rPr lang="en-CA" sz="2400" dirty="0">
                <a:solidFill>
                  <a:srgbClr val="D7BA7D"/>
                </a:solidFill>
                <a:latin typeface="Menlo" panose="020B0609030804020204" pitchFamily="49" charset="0"/>
              </a:rPr>
              <a:t>input::placeholder</a:t>
            </a:r>
            <a:r>
              <a:rPr lang="en-CA" sz="2400" dirty="0">
                <a:solidFill>
                  <a:srgbClr val="D4D4D4"/>
                </a:solidFill>
                <a:latin typeface="Menlo" panose="020B0609030804020204" pitchFamily="49" charset="0"/>
              </a:rPr>
              <a:t> {</a:t>
            </a:r>
          </a:p>
          <a:p>
            <a:r>
              <a:rPr lang="en-CA" sz="2400" dirty="0">
                <a:solidFill>
                  <a:srgbClr val="9CDCFE"/>
                </a:solidFill>
                <a:latin typeface="Menlo" panose="020B0609030804020204" pitchFamily="49" charset="0"/>
              </a:rPr>
              <a:t>   color</a:t>
            </a:r>
            <a:r>
              <a:rPr lang="en-CA" sz="2400" dirty="0">
                <a:solidFill>
                  <a:srgbClr val="D4D4D4"/>
                </a:solidFill>
                <a:latin typeface="Menlo" panose="020B0609030804020204" pitchFamily="49" charset="0"/>
              </a:rPr>
              <a:t>: </a:t>
            </a:r>
            <a:r>
              <a:rPr lang="en-CA" sz="2400" dirty="0">
                <a:solidFill>
                  <a:srgbClr val="CE9178"/>
                </a:solidFill>
                <a:latin typeface="Menlo" panose="020B0609030804020204" pitchFamily="49" charset="0"/>
              </a:rPr>
              <a:t>#d84f69</a:t>
            </a:r>
            <a:r>
              <a:rPr lang="en-CA" sz="2400" dirty="0">
                <a:solidFill>
                  <a:srgbClr val="D4D4D4"/>
                </a:solidFill>
                <a:latin typeface="Menlo" panose="020B0609030804020204" pitchFamily="49" charset="0"/>
              </a:rPr>
              <a:t>;</a:t>
            </a:r>
          </a:p>
          <a:p>
            <a:r>
              <a:rPr lang="en-CA" sz="2400" dirty="0">
                <a:solidFill>
                  <a:srgbClr val="6A9955"/>
                </a:solidFill>
                <a:latin typeface="Menlo" panose="020B0609030804020204" pitchFamily="49" charset="0"/>
              </a:rPr>
              <a:t>   /* Firefox fades the text using opacity</a:t>
            </a:r>
            <a:endParaRPr lang="en-CA" sz="2400" dirty="0">
              <a:solidFill>
                <a:srgbClr val="D4D4D4"/>
              </a:solidFill>
              <a:latin typeface="Menlo" panose="020B0609030804020204" pitchFamily="49" charset="0"/>
            </a:endParaRPr>
          </a:p>
          <a:p>
            <a:r>
              <a:rPr lang="en-CA" sz="2400" dirty="0">
                <a:solidFill>
                  <a:srgbClr val="6A9955"/>
                </a:solidFill>
                <a:latin typeface="Menlo" panose="020B0609030804020204" pitchFamily="49" charset="0"/>
              </a:rPr>
              <a:t>      - If you want a consistent look between</a:t>
            </a:r>
            <a:endParaRPr lang="en-CA" sz="2400" dirty="0">
              <a:solidFill>
                <a:srgbClr val="D4D4D4"/>
              </a:solidFill>
              <a:latin typeface="Menlo" panose="020B0609030804020204" pitchFamily="49" charset="0"/>
            </a:endParaRPr>
          </a:p>
          <a:p>
            <a:r>
              <a:rPr lang="en-CA" sz="2400" dirty="0">
                <a:solidFill>
                  <a:srgbClr val="6A9955"/>
                </a:solidFill>
                <a:latin typeface="Menlo" panose="020B0609030804020204" pitchFamily="49" charset="0"/>
              </a:rPr>
              <a:t>        browsers, set the opacity to 1 </a:t>
            </a:r>
            <a:endParaRPr lang="en-CA" sz="2400" dirty="0">
              <a:solidFill>
                <a:srgbClr val="D4D4D4"/>
              </a:solidFill>
              <a:latin typeface="Menlo" panose="020B0609030804020204" pitchFamily="49" charset="0"/>
            </a:endParaRPr>
          </a:p>
          <a:p>
            <a:r>
              <a:rPr lang="en-CA" sz="2400" dirty="0">
                <a:solidFill>
                  <a:srgbClr val="6A9955"/>
                </a:solidFill>
                <a:latin typeface="Menlo" panose="020B0609030804020204" pitchFamily="49" charset="0"/>
              </a:rPr>
              <a:t>   */</a:t>
            </a:r>
            <a:endParaRPr lang="en-CA" sz="2400" dirty="0">
              <a:solidFill>
                <a:srgbClr val="D4D4D4"/>
              </a:solidFill>
              <a:latin typeface="Menlo" panose="020B0609030804020204" pitchFamily="49" charset="0"/>
            </a:endParaRPr>
          </a:p>
          <a:p>
            <a:r>
              <a:rPr lang="en-CA" sz="2400" dirty="0">
                <a:solidFill>
                  <a:srgbClr val="9CDCFE"/>
                </a:solidFill>
                <a:latin typeface="Menlo" panose="020B0609030804020204" pitchFamily="49" charset="0"/>
              </a:rPr>
              <a:t>   opacity</a:t>
            </a:r>
            <a:r>
              <a:rPr lang="en-CA" sz="2400" dirty="0">
                <a:solidFill>
                  <a:srgbClr val="D4D4D4"/>
                </a:solidFill>
                <a:latin typeface="Menlo" panose="020B0609030804020204" pitchFamily="49" charset="0"/>
              </a:rPr>
              <a:t>: </a:t>
            </a:r>
            <a:r>
              <a:rPr lang="en-CA" sz="2400" dirty="0">
                <a:solidFill>
                  <a:srgbClr val="B5CEA8"/>
                </a:solidFill>
                <a:latin typeface="Menlo" panose="020B0609030804020204" pitchFamily="49" charset="0"/>
              </a:rPr>
              <a:t>1</a:t>
            </a:r>
            <a:r>
              <a:rPr lang="en-CA" sz="2400" dirty="0">
                <a:solidFill>
                  <a:srgbClr val="D4D4D4"/>
                </a:solidFill>
                <a:latin typeface="Menlo" panose="020B0609030804020204" pitchFamily="49" charset="0"/>
              </a:rPr>
              <a:t>;</a:t>
            </a:r>
          </a:p>
          <a:p>
            <a:r>
              <a:rPr lang="en-CA" sz="2400" dirty="0">
                <a:solidFill>
                  <a:srgbClr val="D4D4D4"/>
                </a:solidFill>
                <a:latin typeface="Menlo" panose="020B0609030804020204" pitchFamily="49" charset="0"/>
              </a:rPr>
              <a:t>}</a:t>
            </a:r>
          </a:p>
          <a:p>
            <a:endParaRPr lang="en-CA" sz="2400" b="0" dirty="0">
              <a:solidFill>
                <a:srgbClr val="D4D4D4"/>
              </a:solidFill>
              <a:effectLst/>
              <a:latin typeface="Menlo" panose="020B0609030804020204" pitchFamily="49" charset="0"/>
            </a:endParaRPr>
          </a:p>
        </p:txBody>
      </p:sp>
      <p:sp>
        <p:nvSpPr>
          <p:cNvPr id="7" name="TextBox 6">
            <a:extLst>
              <a:ext uri="{FF2B5EF4-FFF2-40B4-BE49-F238E27FC236}">
                <a16:creationId xmlns:a16="http://schemas.microsoft.com/office/drawing/2014/main" id="{C81F3E15-2587-EA46-B279-B3AABF9898AD}"/>
              </a:ext>
            </a:extLst>
          </p:cNvPr>
          <p:cNvSpPr txBox="1"/>
          <p:nvPr/>
        </p:nvSpPr>
        <p:spPr>
          <a:xfrm>
            <a:off x="1365250" y="1690688"/>
            <a:ext cx="7715250" cy="646331"/>
          </a:xfrm>
          <a:prstGeom prst="rect">
            <a:avLst/>
          </a:prstGeom>
          <a:noFill/>
          <a:ln>
            <a:solidFill>
              <a:schemeClr val="tx1"/>
            </a:solidFill>
          </a:ln>
        </p:spPr>
        <p:txBody>
          <a:bodyPr wrap="square" rtlCol="0">
            <a:spAutoFit/>
          </a:bodyPr>
          <a:lstStyle/>
          <a:p>
            <a:r>
              <a:rPr lang="en-CA" dirty="0"/>
              <a:t>CSS syntax for styling the placeholder attribute for Chrome, Firefox and Chromium based Microsoft Edge</a:t>
            </a:r>
          </a:p>
        </p:txBody>
      </p:sp>
      <p:sp>
        <p:nvSpPr>
          <p:cNvPr id="8" name="Arrow: Right 16">
            <a:extLst>
              <a:ext uri="{FF2B5EF4-FFF2-40B4-BE49-F238E27FC236}">
                <a16:creationId xmlns:a16="http://schemas.microsoft.com/office/drawing/2014/main" id="{F1E1AF92-3463-8C42-AAAB-9B4308AF8FD2}"/>
              </a:ext>
            </a:extLst>
          </p:cNvPr>
          <p:cNvSpPr/>
          <p:nvPr/>
        </p:nvSpPr>
        <p:spPr>
          <a:xfrm rot="7817391">
            <a:off x="3370991" y="2610697"/>
            <a:ext cx="671619" cy="20727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0384097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9B9460A-CD85-4240-BBF7-FB5942C8BE37}"/>
              </a:ext>
            </a:extLst>
          </p:cNvPr>
          <p:cNvSpPr/>
          <p:nvPr/>
        </p:nvSpPr>
        <p:spPr>
          <a:xfrm>
            <a:off x="1695450" y="3044532"/>
            <a:ext cx="6267450" cy="1938992"/>
          </a:xfrm>
          <a:prstGeom prst="rect">
            <a:avLst/>
          </a:prstGeom>
          <a:solidFill>
            <a:schemeClr val="tx1"/>
          </a:solidFill>
        </p:spPr>
        <p:txBody>
          <a:bodyPr wrap="square">
            <a:spAutoFit/>
          </a:bodyPr>
          <a:lstStyle/>
          <a:p>
            <a:endParaRPr lang="en-CA" sz="2400" dirty="0">
              <a:solidFill>
                <a:srgbClr val="D7BA7D"/>
              </a:solidFill>
              <a:latin typeface="Menlo" panose="020B0609030804020204" pitchFamily="49" charset="0"/>
            </a:endParaRPr>
          </a:p>
          <a:p>
            <a:r>
              <a:rPr lang="en-CA" sz="2400" dirty="0">
                <a:solidFill>
                  <a:srgbClr val="D7BA7D"/>
                </a:solidFill>
                <a:latin typeface="Menlo" panose="020B0609030804020204" pitchFamily="49" charset="0"/>
              </a:rPr>
              <a:t>input::-</a:t>
            </a:r>
            <a:r>
              <a:rPr lang="en-CA" sz="2400" dirty="0" err="1">
                <a:solidFill>
                  <a:srgbClr val="D7BA7D"/>
                </a:solidFill>
                <a:latin typeface="Menlo" panose="020B0609030804020204" pitchFamily="49" charset="0"/>
              </a:rPr>
              <a:t>ms</a:t>
            </a:r>
            <a:r>
              <a:rPr lang="en-CA" sz="2400" dirty="0">
                <a:solidFill>
                  <a:srgbClr val="D7BA7D"/>
                </a:solidFill>
                <a:latin typeface="Menlo" panose="020B0609030804020204" pitchFamily="49" charset="0"/>
              </a:rPr>
              <a:t>-input-placeholder</a:t>
            </a:r>
            <a:r>
              <a:rPr lang="en-CA" sz="2400" dirty="0">
                <a:solidFill>
                  <a:srgbClr val="D4D4D4"/>
                </a:solidFill>
                <a:latin typeface="Menlo" panose="020B0609030804020204" pitchFamily="49" charset="0"/>
              </a:rPr>
              <a:t> { </a:t>
            </a:r>
          </a:p>
          <a:p>
            <a:r>
              <a:rPr lang="en-CA" sz="2400" dirty="0">
                <a:solidFill>
                  <a:srgbClr val="9CDCFE"/>
                </a:solidFill>
                <a:latin typeface="Menlo" panose="020B0609030804020204" pitchFamily="49" charset="0"/>
              </a:rPr>
              <a:t>   color</a:t>
            </a:r>
            <a:r>
              <a:rPr lang="en-CA" sz="2400" dirty="0">
                <a:solidFill>
                  <a:srgbClr val="D4D4D4"/>
                </a:solidFill>
                <a:latin typeface="Menlo" panose="020B0609030804020204" pitchFamily="49" charset="0"/>
              </a:rPr>
              <a:t>: </a:t>
            </a:r>
            <a:r>
              <a:rPr lang="en-CA" sz="2400" dirty="0">
                <a:solidFill>
                  <a:srgbClr val="CE9178"/>
                </a:solidFill>
                <a:latin typeface="Menlo" panose="020B0609030804020204" pitchFamily="49" charset="0"/>
              </a:rPr>
              <a:t>#d84f69</a:t>
            </a:r>
            <a:r>
              <a:rPr lang="en-CA" sz="2400" dirty="0">
                <a:solidFill>
                  <a:srgbClr val="D4D4D4"/>
                </a:solidFill>
                <a:latin typeface="Menlo" panose="020B0609030804020204" pitchFamily="49" charset="0"/>
              </a:rPr>
              <a:t>;</a:t>
            </a:r>
          </a:p>
          <a:p>
            <a:r>
              <a:rPr lang="en-CA" sz="2400" dirty="0">
                <a:solidFill>
                  <a:srgbClr val="D4D4D4"/>
                </a:solidFill>
                <a:latin typeface="Menlo" panose="020B0609030804020204" pitchFamily="49" charset="0"/>
              </a:rPr>
              <a:t>}</a:t>
            </a:r>
          </a:p>
          <a:p>
            <a:endParaRPr lang="en-CA" sz="2400" b="0" dirty="0">
              <a:solidFill>
                <a:srgbClr val="D4D4D4"/>
              </a:solidFill>
              <a:effectLst/>
              <a:latin typeface="Menlo" panose="020B0609030804020204" pitchFamily="49" charset="0"/>
            </a:endParaRPr>
          </a:p>
        </p:txBody>
      </p:sp>
      <p:sp>
        <p:nvSpPr>
          <p:cNvPr id="2" name="Title 1">
            <a:extLst>
              <a:ext uri="{FF2B5EF4-FFF2-40B4-BE49-F238E27FC236}">
                <a16:creationId xmlns:a16="http://schemas.microsoft.com/office/drawing/2014/main" id="{4115AD60-DBE5-F84D-904E-A998EFB29E1C}"/>
              </a:ext>
            </a:extLst>
          </p:cNvPr>
          <p:cNvSpPr>
            <a:spLocks noGrp="1"/>
          </p:cNvSpPr>
          <p:nvPr>
            <p:ph type="title"/>
          </p:nvPr>
        </p:nvSpPr>
        <p:spPr/>
        <p:txBody>
          <a:bodyPr/>
          <a:lstStyle/>
          <a:p>
            <a:r>
              <a:rPr lang="en-US" dirty="0"/>
              <a:t>Styling the Placeholder Attribute</a:t>
            </a:r>
          </a:p>
        </p:txBody>
      </p:sp>
      <p:sp>
        <p:nvSpPr>
          <p:cNvPr id="7" name="TextBox 6">
            <a:extLst>
              <a:ext uri="{FF2B5EF4-FFF2-40B4-BE49-F238E27FC236}">
                <a16:creationId xmlns:a16="http://schemas.microsoft.com/office/drawing/2014/main" id="{C81F3E15-2587-EA46-B279-B3AABF9898AD}"/>
              </a:ext>
            </a:extLst>
          </p:cNvPr>
          <p:cNvSpPr txBox="1"/>
          <p:nvPr/>
        </p:nvSpPr>
        <p:spPr>
          <a:xfrm>
            <a:off x="1695450" y="2177751"/>
            <a:ext cx="8451850" cy="369332"/>
          </a:xfrm>
          <a:prstGeom prst="rect">
            <a:avLst/>
          </a:prstGeom>
          <a:noFill/>
          <a:ln>
            <a:solidFill>
              <a:schemeClr val="tx1"/>
            </a:solidFill>
          </a:ln>
        </p:spPr>
        <p:txBody>
          <a:bodyPr wrap="square" rtlCol="0">
            <a:spAutoFit/>
          </a:bodyPr>
          <a:lstStyle/>
          <a:p>
            <a:r>
              <a:rPr lang="en-CA" dirty="0"/>
              <a:t>CSS syntax for styling the placeholder attribute for non-Chromium based Microsoft Edge</a:t>
            </a:r>
          </a:p>
        </p:txBody>
      </p:sp>
      <p:sp>
        <p:nvSpPr>
          <p:cNvPr id="8" name="Arrow: Right 16">
            <a:extLst>
              <a:ext uri="{FF2B5EF4-FFF2-40B4-BE49-F238E27FC236}">
                <a16:creationId xmlns:a16="http://schemas.microsoft.com/office/drawing/2014/main" id="{F1E1AF92-3463-8C42-AAAB-9B4308AF8FD2}"/>
              </a:ext>
            </a:extLst>
          </p:cNvPr>
          <p:cNvSpPr/>
          <p:nvPr/>
        </p:nvSpPr>
        <p:spPr>
          <a:xfrm rot="7817391">
            <a:off x="4034946" y="2952058"/>
            <a:ext cx="801706" cy="21025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888992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5E9E70C-5D4B-B946-BC00-85EC80B9F593}"/>
              </a:ext>
            </a:extLst>
          </p:cNvPr>
          <p:cNvSpPr/>
          <p:nvPr/>
        </p:nvSpPr>
        <p:spPr>
          <a:xfrm>
            <a:off x="1069304" y="3057232"/>
            <a:ext cx="9484395" cy="1938992"/>
          </a:xfrm>
          <a:prstGeom prst="rect">
            <a:avLst/>
          </a:prstGeom>
          <a:solidFill>
            <a:schemeClr val="tx1"/>
          </a:solidFill>
        </p:spPr>
        <p:txBody>
          <a:bodyPr wrap="square">
            <a:spAutoFit/>
          </a:bodyPr>
          <a:lstStyle/>
          <a:p>
            <a:endParaRPr lang="en-CA" sz="2400" dirty="0">
              <a:solidFill>
                <a:srgbClr val="D7BA7D"/>
              </a:solidFill>
              <a:latin typeface="Menlo" panose="020B0609030804020204" pitchFamily="49" charset="0"/>
            </a:endParaRPr>
          </a:p>
          <a:p>
            <a:r>
              <a:rPr lang="en-CA" sz="2400" dirty="0">
                <a:solidFill>
                  <a:srgbClr val="D7BA7D"/>
                </a:solidFill>
                <a:latin typeface="Menlo" panose="020B0609030804020204" pitchFamily="49" charset="0"/>
              </a:rPr>
              <a:t>input:-</a:t>
            </a:r>
            <a:r>
              <a:rPr lang="en-CA" sz="2400" dirty="0" err="1">
                <a:solidFill>
                  <a:srgbClr val="D7BA7D"/>
                </a:solidFill>
                <a:latin typeface="Menlo" panose="020B0609030804020204" pitchFamily="49" charset="0"/>
              </a:rPr>
              <a:t>ms</a:t>
            </a:r>
            <a:r>
              <a:rPr lang="en-CA" sz="2400" dirty="0">
                <a:solidFill>
                  <a:srgbClr val="D7BA7D"/>
                </a:solidFill>
                <a:latin typeface="Menlo" panose="020B0609030804020204" pitchFamily="49" charset="0"/>
              </a:rPr>
              <a:t>-input-placeholder</a:t>
            </a:r>
            <a:r>
              <a:rPr lang="en-CA" sz="2400" dirty="0">
                <a:solidFill>
                  <a:srgbClr val="D4D4D4"/>
                </a:solidFill>
                <a:latin typeface="Menlo" panose="020B0609030804020204" pitchFamily="49" charset="0"/>
              </a:rPr>
              <a:t> { </a:t>
            </a:r>
          </a:p>
          <a:p>
            <a:r>
              <a:rPr lang="en-CA" sz="2400" dirty="0">
                <a:solidFill>
                  <a:srgbClr val="9CDCFE"/>
                </a:solidFill>
                <a:latin typeface="Menlo" panose="020B0609030804020204" pitchFamily="49" charset="0"/>
              </a:rPr>
              <a:t>   color</a:t>
            </a:r>
            <a:r>
              <a:rPr lang="en-CA" sz="2400" dirty="0">
                <a:solidFill>
                  <a:srgbClr val="D4D4D4"/>
                </a:solidFill>
                <a:latin typeface="Menlo" panose="020B0609030804020204" pitchFamily="49" charset="0"/>
              </a:rPr>
              <a:t>: </a:t>
            </a:r>
            <a:r>
              <a:rPr lang="en-CA" sz="2400" dirty="0">
                <a:solidFill>
                  <a:srgbClr val="CE9178"/>
                </a:solidFill>
                <a:latin typeface="Menlo" panose="020B0609030804020204" pitchFamily="49" charset="0"/>
              </a:rPr>
              <a:t>#d84f69</a:t>
            </a:r>
            <a:r>
              <a:rPr lang="en-CA" sz="2400" dirty="0">
                <a:solidFill>
                  <a:srgbClr val="D4D4D4"/>
                </a:solidFill>
                <a:latin typeface="Menlo" panose="020B0609030804020204" pitchFamily="49" charset="0"/>
              </a:rPr>
              <a:t>;</a:t>
            </a:r>
          </a:p>
          <a:p>
            <a:r>
              <a:rPr lang="en-CA" sz="2400" dirty="0">
                <a:solidFill>
                  <a:srgbClr val="D4D4D4"/>
                </a:solidFill>
                <a:latin typeface="Menlo" panose="020B0609030804020204" pitchFamily="49" charset="0"/>
              </a:rPr>
              <a:t>}</a:t>
            </a:r>
          </a:p>
          <a:p>
            <a:endParaRPr lang="en-CA" sz="2400" b="0" dirty="0">
              <a:solidFill>
                <a:srgbClr val="D4D4D4"/>
              </a:solidFill>
              <a:effectLst/>
              <a:latin typeface="Menlo" panose="020B0609030804020204" pitchFamily="49" charset="0"/>
            </a:endParaRPr>
          </a:p>
        </p:txBody>
      </p:sp>
      <p:sp>
        <p:nvSpPr>
          <p:cNvPr id="2" name="Title 1">
            <a:extLst>
              <a:ext uri="{FF2B5EF4-FFF2-40B4-BE49-F238E27FC236}">
                <a16:creationId xmlns:a16="http://schemas.microsoft.com/office/drawing/2014/main" id="{4115AD60-DBE5-F84D-904E-A998EFB29E1C}"/>
              </a:ext>
            </a:extLst>
          </p:cNvPr>
          <p:cNvSpPr>
            <a:spLocks noGrp="1"/>
          </p:cNvSpPr>
          <p:nvPr>
            <p:ph type="title"/>
          </p:nvPr>
        </p:nvSpPr>
        <p:spPr/>
        <p:txBody>
          <a:bodyPr/>
          <a:lstStyle/>
          <a:p>
            <a:r>
              <a:rPr lang="en-US" dirty="0"/>
              <a:t>Styling the Placeholder Attribute</a:t>
            </a:r>
          </a:p>
        </p:txBody>
      </p:sp>
      <p:sp>
        <p:nvSpPr>
          <p:cNvPr id="7" name="TextBox 6">
            <a:extLst>
              <a:ext uri="{FF2B5EF4-FFF2-40B4-BE49-F238E27FC236}">
                <a16:creationId xmlns:a16="http://schemas.microsoft.com/office/drawing/2014/main" id="{C81F3E15-2587-EA46-B279-B3AABF9898AD}"/>
              </a:ext>
            </a:extLst>
          </p:cNvPr>
          <p:cNvSpPr txBox="1"/>
          <p:nvPr/>
        </p:nvSpPr>
        <p:spPr>
          <a:xfrm>
            <a:off x="2089150" y="2203151"/>
            <a:ext cx="5556250" cy="369332"/>
          </a:xfrm>
          <a:prstGeom prst="rect">
            <a:avLst/>
          </a:prstGeom>
          <a:noFill/>
          <a:ln>
            <a:solidFill>
              <a:schemeClr val="tx1"/>
            </a:solidFill>
          </a:ln>
        </p:spPr>
        <p:txBody>
          <a:bodyPr wrap="square" rtlCol="0">
            <a:spAutoFit/>
          </a:bodyPr>
          <a:lstStyle/>
          <a:p>
            <a:r>
              <a:rPr lang="en-CA" dirty="0"/>
              <a:t>CSS syntax for styling the placeholder attribute for IE 10+</a:t>
            </a:r>
          </a:p>
        </p:txBody>
      </p:sp>
      <p:sp>
        <p:nvSpPr>
          <p:cNvPr id="8" name="Arrow: Right 16">
            <a:extLst>
              <a:ext uri="{FF2B5EF4-FFF2-40B4-BE49-F238E27FC236}">
                <a16:creationId xmlns:a16="http://schemas.microsoft.com/office/drawing/2014/main" id="{F1E1AF92-3463-8C42-AAAB-9B4308AF8FD2}"/>
              </a:ext>
            </a:extLst>
          </p:cNvPr>
          <p:cNvSpPr/>
          <p:nvPr/>
        </p:nvSpPr>
        <p:spPr>
          <a:xfrm rot="7817391">
            <a:off x="4054733" y="2949458"/>
            <a:ext cx="800231" cy="22815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4423614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CC43A-3855-4040-A00F-B32460D99B76}"/>
              </a:ext>
            </a:extLst>
          </p:cNvPr>
          <p:cNvSpPr>
            <a:spLocks noGrp="1"/>
          </p:cNvSpPr>
          <p:nvPr>
            <p:ph type="title"/>
          </p:nvPr>
        </p:nvSpPr>
        <p:spPr/>
        <p:txBody>
          <a:bodyPr/>
          <a:lstStyle/>
          <a:p>
            <a:r>
              <a:rPr lang="en-US" dirty="0"/>
              <a:t>HTML Form Validation</a:t>
            </a:r>
          </a:p>
        </p:txBody>
      </p:sp>
      <p:sp>
        <p:nvSpPr>
          <p:cNvPr id="3" name="Content Placeholder 2">
            <a:extLst>
              <a:ext uri="{FF2B5EF4-FFF2-40B4-BE49-F238E27FC236}">
                <a16:creationId xmlns:a16="http://schemas.microsoft.com/office/drawing/2014/main" id="{A167DE72-40F8-2B48-8F6F-CC3D9E952153}"/>
              </a:ext>
            </a:extLst>
          </p:cNvPr>
          <p:cNvSpPr>
            <a:spLocks noGrp="1"/>
          </p:cNvSpPr>
          <p:nvPr>
            <p:ph idx="1"/>
          </p:nvPr>
        </p:nvSpPr>
        <p:spPr>
          <a:xfrm>
            <a:off x="838200" y="1825625"/>
            <a:ext cx="10515600" cy="4515540"/>
          </a:xfrm>
        </p:spPr>
        <p:txBody>
          <a:bodyPr/>
          <a:lstStyle/>
          <a:p>
            <a:r>
              <a:rPr lang="en-US" dirty="0"/>
              <a:t>HTML5 introduced simple HTML form validation without any need for JavaScript</a:t>
            </a:r>
          </a:p>
          <a:p>
            <a:r>
              <a:rPr lang="en-US" dirty="0"/>
              <a:t>You can use the ”required” attribute on an input to make sure the user enters data on an input element</a:t>
            </a:r>
          </a:p>
          <a:p>
            <a:r>
              <a:rPr lang="en-US" dirty="0"/>
              <a:t>If you want more custom looking form validation then you will need to turn to JavaScript</a:t>
            </a:r>
          </a:p>
          <a:p>
            <a:r>
              <a:rPr lang="en-US" b="1" dirty="0"/>
              <a:t>Note: </a:t>
            </a:r>
            <a:r>
              <a:rPr lang="en-US" dirty="0"/>
              <a:t>HTML form validation using the built-in HTML validation or using custom JavaScript validation is not secure. Always validate the data a 2</a:t>
            </a:r>
            <a:r>
              <a:rPr lang="en-US" baseline="30000" dirty="0"/>
              <a:t>nd</a:t>
            </a:r>
            <a:r>
              <a:rPr lang="en-US" dirty="0"/>
              <a:t> time on the server when receiving data from an HTML form</a:t>
            </a:r>
          </a:p>
        </p:txBody>
      </p:sp>
    </p:spTree>
    <p:extLst>
      <p:ext uri="{BB962C8B-B14F-4D97-AF65-F5344CB8AC3E}">
        <p14:creationId xmlns:p14="http://schemas.microsoft.com/office/powerpoint/2010/main" val="2818665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0E756-B2F2-5A43-8292-F83E77D81E33}"/>
              </a:ext>
            </a:extLst>
          </p:cNvPr>
          <p:cNvSpPr>
            <a:spLocks noGrp="1"/>
          </p:cNvSpPr>
          <p:nvPr>
            <p:ph type="title"/>
          </p:nvPr>
        </p:nvSpPr>
        <p:spPr/>
        <p:txBody>
          <a:bodyPr/>
          <a:lstStyle/>
          <a:p>
            <a:r>
              <a:rPr lang="en-CA" dirty="0"/>
              <a:t>Response Times for Technical Issues</a:t>
            </a:r>
          </a:p>
        </p:txBody>
      </p:sp>
      <p:sp>
        <p:nvSpPr>
          <p:cNvPr id="3" name="Content Placeholder 2">
            <a:extLst>
              <a:ext uri="{FF2B5EF4-FFF2-40B4-BE49-F238E27FC236}">
                <a16:creationId xmlns:a16="http://schemas.microsoft.com/office/drawing/2014/main" id="{1291FD2A-2C50-4A43-8B77-0DF896DB7FBC}"/>
              </a:ext>
            </a:extLst>
          </p:cNvPr>
          <p:cNvSpPr>
            <a:spLocks noGrp="1"/>
          </p:cNvSpPr>
          <p:nvPr>
            <p:ph idx="1"/>
          </p:nvPr>
        </p:nvSpPr>
        <p:spPr/>
        <p:txBody>
          <a:bodyPr/>
          <a:lstStyle/>
          <a:p>
            <a:r>
              <a:rPr lang="en-CA" dirty="0"/>
              <a:t>If contacting me on a class day, expect a response within a couple of hours</a:t>
            </a:r>
          </a:p>
          <a:p>
            <a:r>
              <a:rPr lang="en-CA" dirty="0"/>
              <a:t>If contacting me on a non-class day, expect a response within 48 hours between Monday and Friday</a:t>
            </a:r>
          </a:p>
          <a:p>
            <a:r>
              <a:rPr lang="en-CA" dirty="0"/>
              <a:t>If contacting me during the weekend or a holiday, expect a response on the next business day</a:t>
            </a:r>
          </a:p>
        </p:txBody>
      </p:sp>
    </p:spTree>
    <p:extLst>
      <p:ext uri="{BB962C8B-B14F-4D97-AF65-F5344CB8AC3E}">
        <p14:creationId xmlns:p14="http://schemas.microsoft.com/office/powerpoint/2010/main" val="660053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CC43A-3855-4040-A00F-B32460D99B76}"/>
              </a:ext>
            </a:extLst>
          </p:cNvPr>
          <p:cNvSpPr>
            <a:spLocks noGrp="1"/>
          </p:cNvSpPr>
          <p:nvPr>
            <p:ph type="title"/>
          </p:nvPr>
        </p:nvSpPr>
        <p:spPr/>
        <p:txBody>
          <a:bodyPr/>
          <a:lstStyle/>
          <a:p>
            <a:r>
              <a:rPr lang="en-US" dirty="0"/>
              <a:t>HTML Form Validation</a:t>
            </a:r>
          </a:p>
        </p:txBody>
      </p:sp>
      <p:pic>
        <p:nvPicPr>
          <p:cNvPr id="7" name="Picture 6" descr="HTML form showing a browser form validation message">
            <a:extLst>
              <a:ext uri="{FF2B5EF4-FFF2-40B4-BE49-F238E27FC236}">
                <a16:creationId xmlns:a16="http://schemas.microsoft.com/office/drawing/2014/main" id="{A63F12E4-1455-FD48-89F1-53664EE3F9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9173" y="3016251"/>
            <a:ext cx="4720527" cy="3485143"/>
          </a:xfrm>
          <a:prstGeom prst="rect">
            <a:avLst/>
          </a:prstGeom>
        </p:spPr>
      </p:pic>
      <p:sp>
        <p:nvSpPr>
          <p:cNvPr id="8" name="Rectangle 7">
            <a:extLst>
              <a:ext uri="{FF2B5EF4-FFF2-40B4-BE49-F238E27FC236}">
                <a16:creationId xmlns:a16="http://schemas.microsoft.com/office/drawing/2014/main" id="{326EC9CB-00B8-F84A-A0F2-B2650387EC3A}"/>
              </a:ext>
            </a:extLst>
          </p:cNvPr>
          <p:cNvSpPr/>
          <p:nvPr/>
        </p:nvSpPr>
        <p:spPr>
          <a:xfrm>
            <a:off x="1400873" y="1690688"/>
            <a:ext cx="7387527" cy="1200329"/>
          </a:xfrm>
          <a:prstGeom prst="rect">
            <a:avLst/>
          </a:prstGeom>
          <a:solidFill>
            <a:schemeClr val="tx1"/>
          </a:solidFill>
        </p:spPr>
        <p:txBody>
          <a:bodyPr wrap="square">
            <a:spAutoFit/>
          </a:bodyPr>
          <a:lstStyle/>
          <a:p>
            <a:endParaRPr lang="en-CA" dirty="0">
              <a:solidFill>
                <a:srgbClr val="808080"/>
              </a:solidFill>
              <a:latin typeface="Menlo" panose="020B0609030804020204" pitchFamily="49" charset="0"/>
            </a:endParaRPr>
          </a:p>
          <a:p>
            <a:r>
              <a:rPr lang="en-CA" dirty="0">
                <a:solidFill>
                  <a:srgbClr val="808080"/>
                </a:solidFill>
                <a:latin typeface="Menlo" panose="020B0609030804020204" pitchFamily="49" charset="0"/>
              </a:rPr>
              <a:t>&lt;</a:t>
            </a:r>
            <a:r>
              <a:rPr lang="en-CA" dirty="0">
                <a:solidFill>
                  <a:srgbClr val="569CD6"/>
                </a:solidFill>
                <a:latin typeface="Menlo" panose="020B0609030804020204" pitchFamily="49" charset="0"/>
              </a:rPr>
              <a:t>label</a:t>
            </a:r>
            <a:r>
              <a:rPr lang="en-CA" dirty="0">
                <a:solidFill>
                  <a:srgbClr val="D4D4D4"/>
                </a:solidFill>
                <a:latin typeface="Menlo" panose="020B0609030804020204" pitchFamily="49" charset="0"/>
              </a:rPr>
              <a:t> </a:t>
            </a:r>
            <a:r>
              <a:rPr lang="en-CA" dirty="0">
                <a:solidFill>
                  <a:srgbClr val="9CDCFE"/>
                </a:solidFill>
                <a:latin typeface="Menlo" panose="020B0609030804020204" pitchFamily="49" charset="0"/>
              </a:rPr>
              <a:t>for</a:t>
            </a:r>
            <a:r>
              <a:rPr lang="en-CA" dirty="0">
                <a:solidFill>
                  <a:srgbClr val="D4D4D4"/>
                </a:solidFill>
                <a:latin typeface="Menlo" panose="020B0609030804020204" pitchFamily="49" charset="0"/>
              </a:rPr>
              <a:t>=</a:t>
            </a:r>
            <a:r>
              <a:rPr lang="en-CA" dirty="0">
                <a:solidFill>
                  <a:srgbClr val="CE9178"/>
                </a:solidFill>
                <a:latin typeface="Menlo" panose="020B0609030804020204" pitchFamily="49" charset="0"/>
              </a:rPr>
              <a:t>"city"</a:t>
            </a:r>
            <a:r>
              <a:rPr lang="en-CA" dirty="0">
                <a:solidFill>
                  <a:srgbClr val="808080"/>
                </a:solidFill>
                <a:latin typeface="Menlo" panose="020B0609030804020204" pitchFamily="49" charset="0"/>
              </a:rPr>
              <a:t>&gt;</a:t>
            </a:r>
            <a:r>
              <a:rPr lang="en-CA" dirty="0">
                <a:solidFill>
                  <a:srgbClr val="D4D4D4"/>
                </a:solidFill>
                <a:latin typeface="Menlo" panose="020B0609030804020204" pitchFamily="49" charset="0"/>
              </a:rPr>
              <a:t>City</a:t>
            </a:r>
            <a:r>
              <a:rPr lang="en-CA" dirty="0">
                <a:solidFill>
                  <a:srgbClr val="808080"/>
                </a:solidFill>
                <a:latin typeface="Menlo" panose="020B0609030804020204" pitchFamily="49" charset="0"/>
              </a:rPr>
              <a:t>&lt;/</a:t>
            </a:r>
            <a:r>
              <a:rPr lang="en-CA" dirty="0">
                <a:solidFill>
                  <a:srgbClr val="569CD6"/>
                </a:solidFill>
                <a:latin typeface="Menlo" panose="020B0609030804020204" pitchFamily="49" charset="0"/>
              </a:rPr>
              <a:t>label</a:t>
            </a:r>
            <a:r>
              <a:rPr lang="en-CA" dirty="0">
                <a:solidFill>
                  <a:srgbClr val="808080"/>
                </a:solidFill>
                <a:latin typeface="Menlo" panose="020B0609030804020204" pitchFamily="49" charset="0"/>
              </a:rPr>
              <a:t>&gt;</a:t>
            </a:r>
            <a:endParaRPr lang="en-CA" dirty="0">
              <a:solidFill>
                <a:srgbClr val="D4D4D4"/>
              </a:solidFill>
              <a:latin typeface="Menlo" panose="020B0609030804020204" pitchFamily="49" charset="0"/>
            </a:endParaRPr>
          </a:p>
          <a:p>
            <a:r>
              <a:rPr lang="en-CA" dirty="0">
                <a:solidFill>
                  <a:srgbClr val="808080"/>
                </a:solidFill>
                <a:latin typeface="Menlo" panose="020B0609030804020204" pitchFamily="49" charset="0"/>
              </a:rPr>
              <a:t>&lt;</a:t>
            </a:r>
            <a:r>
              <a:rPr lang="en-CA" dirty="0">
                <a:solidFill>
                  <a:srgbClr val="569CD6"/>
                </a:solidFill>
                <a:latin typeface="Menlo" panose="020B0609030804020204" pitchFamily="49" charset="0"/>
              </a:rPr>
              <a:t>input</a:t>
            </a:r>
            <a:r>
              <a:rPr lang="en-CA" dirty="0">
                <a:solidFill>
                  <a:srgbClr val="D4D4D4"/>
                </a:solidFill>
                <a:latin typeface="Menlo" panose="020B0609030804020204" pitchFamily="49" charset="0"/>
              </a:rPr>
              <a:t> </a:t>
            </a:r>
            <a:r>
              <a:rPr lang="en-CA" dirty="0">
                <a:solidFill>
                  <a:srgbClr val="9CDCFE"/>
                </a:solidFill>
                <a:latin typeface="Menlo" panose="020B0609030804020204" pitchFamily="49" charset="0"/>
              </a:rPr>
              <a:t>type</a:t>
            </a:r>
            <a:r>
              <a:rPr lang="en-CA" dirty="0">
                <a:solidFill>
                  <a:srgbClr val="D4D4D4"/>
                </a:solidFill>
                <a:latin typeface="Menlo" panose="020B0609030804020204" pitchFamily="49" charset="0"/>
              </a:rPr>
              <a:t>=</a:t>
            </a:r>
            <a:r>
              <a:rPr lang="en-CA" dirty="0">
                <a:solidFill>
                  <a:srgbClr val="CE9178"/>
                </a:solidFill>
                <a:latin typeface="Menlo" panose="020B0609030804020204" pitchFamily="49" charset="0"/>
              </a:rPr>
              <a:t>"text"</a:t>
            </a:r>
            <a:r>
              <a:rPr lang="en-CA" dirty="0">
                <a:solidFill>
                  <a:srgbClr val="D4D4D4"/>
                </a:solidFill>
                <a:latin typeface="Menlo" panose="020B0609030804020204" pitchFamily="49" charset="0"/>
              </a:rPr>
              <a:t> </a:t>
            </a:r>
            <a:r>
              <a:rPr lang="en-CA" dirty="0">
                <a:solidFill>
                  <a:srgbClr val="9CDCFE"/>
                </a:solidFill>
                <a:latin typeface="Menlo" panose="020B0609030804020204" pitchFamily="49" charset="0"/>
              </a:rPr>
              <a:t>id</a:t>
            </a:r>
            <a:r>
              <a:rPr lang="en-CA" dirty="0">
                <a:solidFill>
                  <a:srgbClr val="D4D4D4"/>
                </a:solidFill>
                <a:latin typeface="Menlo" panose="020B0609030804020204" pitchFamily="49" charset="0"/>
              </a:rPr>
              <a:t>=</a:t>
            </a:r>
            <a:r>
              <a:rPr lang="en-CA" dirty="0">
                <a:solidFill>
                  <a:srgbClr val="CE9178"/>
                </a:solidFill>
                <a:latin typeface="Menlo" panose="020B0609030804020204" pitchFamily="49" charset="0"/>
              </a:rPr>
              <a:t>"city"</a:t>
            </a:r>
            <a:r>
              <a:rPr lang="en-CA" dirty="0">
                <a:solidFill>
                  <a:srgbClr val="D4D4D4"/>
                </a:solidFill>
                <a:latin typeface="Menlo" panose="020B0609030804020204" pitchFamily="49" charset="0"/>
              </a:rPr>
              <a:t> </a:t>
            </a:r>
            <a:r>
              <a:rPr lang="en-CA" dirty="0">
                <a:solidFill>
                  <a:srgbClr val="9CDCFE"/>
                </a:solidFill>
                <a:latin typeface="Menlo" panose="020B0609030804020204" pitchFamily="49" charset="0"/>
              </a:rPr>
              <a:t>name</a:t>
            </a:r>
            <a:r>
              <a:rPr lang="en-CA" dirty="0">
                <a:solidFill>
                  <a:srgbClr val="D4D4D4"/>
                </a:solidFill>
                <a:latin typeface="Menlo" panose="020B0609030804020204" pitchFamily="49" charset="0"/>
              </a:rPr>
              <a:t>=</a:t>
            </a:r>
            <a:r>
              <a:rPr lang="en-CA" dirty="0">
                <a:solidFill>
                  <a:srgbClr val="CE9178"/>
                </a:solidFill>
                <a:latin typeface="Menlo" panose="020B0609030804020204" pitchFamily="49" charset="0"/>
              </a:rPr>
              <a:t>"city"</a:t>
            </a:r>
            <a:r>
              <a:rPr lang="en-CA" dirty="0">
                <a:solidFill>
                  <a:srgbClr val="D4D4D4"/>
                </a:solidFill>
                <a:latin typeface="Menlo" panose="020B0609030804020204" pitchFamily="49" charset="0"/>
              </a:rPr>
              <a:t> </a:t>
            </a:r>
            <a:r>
              <a:rPr lang="en-CA" dirty="0">
                <a:solidFill>
                  <a:srgbClr val="9CDCFE"/>
                </a:solidFill>
                <a:latin typeface="Menlo" panose="020B0609030804020204" pitchFamily="49" charset="0"/>
              </a:rPr>
              <a:t>required</a:t>
            </a:r>
            <a:r>
              <a:rPr lang="en-CA" dirty="0">
                <a:solidFill>
                  <a:srgbClr val="808080"/>
                </a:solidFill>
                <a:latin typeface="Menlo" panose="020B0609030804020204" pitchFamily="49" charset="0"/>
              </a:rPr>
              <a:t>&gt;</a:t>
            </a:r>
          </a:p>
          <a:p>
            <a:endParaRPr lang="en-CA" b="0" dirty="0">
              <a:solidFill>
                <a:srgbClr val="D4D4D4"/>
              </a:solidFill>
              <a:effectLst/>
              <a:latin typeface="Menlo" panose="020B0609030804020204" pitchFamily="49" charset="0"/>
            </a:endParaRPr>
          </a:p>
        </p:txBody>
      </p:sp>
      <p:sp>
        <p:nvSpPr>
          <p:cNvPr id="9" name="Arrow: Right 16">
            <a:extLst>
              <a:ext uri="{FF2B5EF4-FFF2-40B4-BE49-F238E27FC236}">
                <a16:creationId xmlns:a16="http://schemas.microsoft.com/office/drawing/2014/main" id="{FB920844-EF4A-5443-92EB-A806C16E937F}"/>
              </a:ext>
            </a:extLst>
          </p:cNvPr>
          <p:cNvSpPr/>
          <p:nvPr/>
        </p:nvSpPr>
        <p:spPr>
          <a:xfrm rot="6287499">
            <a:off x="6597765" y="3494884"/>
            <a:ext cx="1891405" cy="158014"/>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8608833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76404-E6E6-FB47-9AAA-08C86F23D20F}"/>
              </a:ext>
            </a:extLst>
          </p:cNvPr>
          <p:cNvSpPr>
            <a:spLocks noGrp="1"/>
          </p:cNvSpPr>
          <p:nvPr>
            <p:ph type="title"/>
          </p:nvPr>
        </p:nvSpPr>
        <p:spPr/>
        <p:txBody>
          <a:bodyPr/>
          <a:lstStyle/>
          <a:p>
            <a:r>
              <a:rPr lang="en-US" dirty="0"/>
              <a:t>Form Validation with the Pattern Attribute</a:t>
            </a:r>
          </a:p>
        </p:txBody>
      </p:sp>
      <p:sp>
        <p:nvSpPr>
          <p:cNvPr id="3" name="Content Placeholder 2">
            <a:extLst>
              <a:ext uri="{FF2B5EF4-FFF2-40B4-BE49-F238E27FC236}">
                <a16:creationId xmlns:a16="http://schemas.microsoft.com/office/drawing/2014/main" id="{C8F1582C-EBBD-444B-9FF7-0DD568C433F4}"/>
              </a:ext>
            </a:extLst>
          </p:cNvPr>
          <p:cNvSpPr>
            <a:spLocks noGrp="1"/>
          </p:cNvSpPr>
          <p:nvPr>
            <p:ph idx="1"/>
          </p:nvPr>
        </p:nvSpPr>
        <p:spPr/>
        <p:txBody>
          <a:bodyPr>
            <a:normAutofit/>
          </a:bodyPr>
          <a:lstStyle/>
          <a:p>
            <a:r>
              <a:rPr lang="en-US" sz="2400" dirty="0"/>
              <a:t>Using the required attribute alone allows for basic validation to make sure the user at least inputted something into an input</a:t>
            </a:r>
          </a:p>
          <a:p>
            <a:r>
              <a:rPr lang="en-US" sz="2400" dirty="0"/>
              <a:t>If you require something a bit more custom, you can use the “pattern” attribute to make the browser validate an input against a regular expression</a:t>
            </a:r>
          </a:p>
          <a:p>
            <a:pPr lvl="1"/>
            <a:r>
              <a:rPr lang="en-US" sz="2000" dirty="0"/>
              <a:t>A regular expression is a pattern that the computer uses to test a string of text against</a:t>
            </a:r>
          </a:p>
          <a:p>
            <a:r>
              <a:rPr lang="en-US" sz="2400" dirty="0"/>
              <a:t>With a pattern attribute you can validate for Credit Card numbers, postal codes, phone numbers and other common types of data</a:t>
            </a:r>
          </a:p>
          <a:p>
            <a:r>
              <a:rPr lang="en-US" sz="2400" dirty="0"/>
              <a:t>For some pre-written HTML5 pattern values visit this web site:</a:t>
            </a:r>
          </a:p>
          <a:p>
            <a:pPr lvl="1"/>
            <a:r>
              <a:rPr lang="en-CA" dirty="0">
                <a:hlinkClick r:id="rId2"/>
              </a:rPr>
              <a:t>http://html5pattern.com/</a:t>
            </a:r>
            <a:endParaRPr lang="en-CA" dirty="0"/>
          </a:p>
          <a:p>
            <a:r>
              <a:rPr lang="en-CA" sz="2400" dirty="0"/>
              <a:t>Use the title attribute to provide helper text to the user if they input invalid data</a:t>
            </a:r>
            <a:endParaRPr lang="en-US" sz="2400" dirty="0"/>
          </a:p>
        </p:txBody>
      </p:sp>
    </p:spTree>
    <p:extLst>
      <p:ext uri="{BB962C8B-B14F-4D97-AF65-F5344CB8AC3E}">
        <p14:creationId xmlns:p14="http://schemas.microsoft.com/office/powerpoint/2010/main" val="16504646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76404-E6E6-FB47-9AAA-08C86F23D20F}"/>
              </a:ext>
            </a:extLst>
          </p:cNvPr>
          <p:cNvSpPr>
            <a:spLocks noGrp="1"/>
          </p:cNvSpPr>
          <p:nvPr>
            <p:ph type="title"/>
          </p:nvPr>
        </p:nvSpPr>
        <p:spPr>
          <a:xfrm>
            <a:off x="628650" y="238125"/>
            <a:ext cx="10515600" cy="1325563"/>
          </a:xfrm>
        </p:spPr>
        <p:txBody>
          <a:bodyPr/>
          <a:lstStyle/>
          <a:p>
            <a:r>
              <a:rPr lang="en-US" dirty="0"/>
              <a:t>Form Validation with the Pattern Attribute</a:t>
            </a:r>
          </a:p>
        </p:txBody>
      </p:sp>
      <p:sp>
        <p:nvSpPr>
          <p:cNvPr id="6" name="Rectangle 5">
            <a:extLst>
              <a:ext uri="{FF2B5EF4-FFF2-40B4-BE49-F238E27FC236}">
                <a16:creationId xmlns:a16="http://schemas.microsoft.com/office/drawing/2014/main" id="{A287DCDE-0495-2549-8BB0-96C000902885}"/>
              </a:ext>
            </a:extLst>
          </p:cNvPr>
          <p:cNvSpPr/>
          <p:nvPr/>
        </p:nvSpPr>
        <p:spPr>
          <a:xfrm>
            <a:off x="730250" y="1739949"/>
            <a:ext cx="9963150" cy="2616101"/>
          </a:xfrm>
          <a:prstGeom prst="rect">
            <a:avLst/>
          </a:prstGeom>
          <a:solidFill>
            <a:schemeClr val="tx1"/>
          </a:solidFill>
        </p:spPr>
        <p:txBody>
          <a:bodyPr wrap="square">
            <a:spAutoFit/>
          </a:bodyPr>
          <a:lstStyle/>
          <a:p>
            <a:endParaRPr lang="en-CA" sz="2400" dirty="0">
              <a:solidFill>
                <a:srgbClr val="808080"/>
              </a:solidFill>
              <a:latin typeface="Menlo" panose="020B0609030804020204" pitchFamily="49" charset="0"/>
            </a:endParaRPr>
          </a:p>
          <a:p>
            <a:r>
              <a:rPr lang="en-CA" sz="2000" dirty="0">
                <a:solidFill>
                  <a:srgbClr val="808080"/>
                </a:solidFill>
                <a:latin typeface="Menlo" panose="020B0609030804020204" pitchFamily="49" charset="0"/>
              </a:rPr>
              <a:t>&lt;</a:t>
            </a:r>
            <a:r>
              <a:rPr lang="en-CA" sz="2000" dirty="0">
                <a:solidFill>
                  <a:srgbClr val="569CD6"/>
                </a:solidFill>
                <a:latin typeface="Menlo" panose="020B0609030804020204" pitchFamily="49" charset="0"/>
              </a:rPr>
              <a:t>input</a:t>
            </a:r>
            <a:r>
              <a:rPr lang="en-CA" sz="2000" dirty="0">
                <a:solidFill>
                  <a:srgbClr val="D4D4D4"/>
                </a:solidFill>
                <a:latin typeface="Menlo" panose="020B0609030804020204" pitchFamily="49" charset="0"/>
              </a:rPr>
              <a:t> </a:t>
            </a:r>
            <a:r>
              <a:rPr lang="en-CA" sz="2000" dirty="0">
                <a:solidFill>
                  <a:srgbClr val="9CDCFE"/>
                </a:solidFill>
                <a:latin typeface="Menlo" panose="020B0609030804020204" pitchFamily="49" charset="0"/>
              </a:rPr>
              <a:t>type</a:t>
            </a:r>
            <a:r>
              <a:rPr lang="en-CA" sz="2000" dirty="0">
                <a:solidFill>
                  <a:srgbClr val="D4D4D4"/>
                </a:solidFill>
                <a:latin typeface="Menlo" panose="020B0609030804020204" pitchFamily="49" charset="0"/>
              </a:rPr>
              <a:t>=</a:t>
            </a:r>
            <a:r>
              <a:rPr lang="en-CA" sz="2000" dirty="0">
                <a:solidFill>
                  <a:srgbClr val="CE9178"/>
                </a:solidFill>
                <a:latin typeface="Menlo" panose="020B0609030804020204" pitchFamily="49" charset="0"/>
              </a:rPr>
              <a:t>"text"</a:t>
            </a:r>
            <a:r>
              <a:rPr lang="en-CA" sz="2000" dirty="0">
                <a:solidFill>
                  <a:srgbClr val="D4D4D4"/>
                </a:solidFill>
                <a:latin typeface="Menlo" panose="020B0609030804020204" pitchFamily="49" charset="0"/>
              </a:rPr>
              <a:t> </a:t>
            </a:r>
          </a:p>
          <a:p>
            <a:r>
              <a:rPr lang="en-CA" sz="2000" dirty="0">
                <a:solidFill>
                  <a:srgbClr val="9CDCFE"/>
                </a:solidFill>
                <a:latin typeface="Menlo" panose="020B0609030804020204" pitchFamily="49" charset="0"/>
              </a:rPr>
              <a:t>       id</a:t>
            </a:r>
            <a:r>
              <a:rPr lang="en-CA" sz="2000" dirty="0">
                <a:solidFill>
                  <a:srgbClr val="D4D4D4"/>
                </a:solidFill>
                <a:latin typeface="Menlo" panose="020B0609030804020204" pitchFamily="49" charset="0"/>
              </a:rPr>
              <a:t>=</a:t>
            </a:r>
            <a:r>
              <a:rPr lang="en-CA" sz="2000" dirty="0">
                <a:solidFill>
                  <a:srgbClr val="CE9178"/>
                </a:solidFill>
                <a:latin typeface="Menlo" panose="020B0609030804020204" pitchFamily="49" charset="0"/>
              </a:rPr>
              <a:t>"postal-code"</a:t>
            </a:r>
            <a:r>
              <a:rPr lang="en-CA" sz="2000" dirty="0">
                <a:solidFill>
                  <a:srgbClr val="D4D4D4"/>
                </a:solidFill>
                <a:latin typeface="Menlo" panose="020B0609030804020204" pitchFamily="49" charset="0"/>
              </a:rPr>
              <a:t> </a:t>
            </a:r>
          </a:p>
          <a:p>
            <a:r>
              <a:rPr lang="en-CA" sz="2000" dirty="0">
                <a:solidFill>
                  <a:srgbClr val="9CDCFE"/>
                </a:solidFill>
                <a:latin typeface="Menlo" panose="020B0609030804020204" pitchFamily="49" charset="0"/>
              </a:rPr>
              <a:t>       name</a:t>
            </a:r>
            <a:r>
              <a:rPr lang="en-CA" sz="2000" dirty="0">
                <a:solidFill>
                  <a:srgbClr val="D4D4D4"/>
                </a:solidFill>
                <a:latin typeface="Menlo" panose="020B0609030804020204" pitchFamily="49" charset="0"/>
              </a:rPr>
              <a:t>=</a:t>
            </a:r>
            <a:r>
              <a:rPr lang="en-CA" sz="2000" dirty="0">
                <a:solidFill>
                  <a:srgbClr val="CE9178"/>
                </a:solidFill>
                <a:latin typeface="Menlo" panose="020B0609030804020204" pitchFamily="49" charset="0"/>
              </a:rPr>
              <a:t>"postal-code"</a:t>
            </a:r>
            <a:r>
              <a:rPr lang="en-CA" sz="2000" dirty="0">
                <a:solidFill>
                  <a:srgbClr val="D4D4D4"/>
                </a:solidFill>
                <a:latin typeface="Menlo" panose="020B0609030804020204" pitchFamily="49" charset="0"/>
              </a:rPr>
              <a:t> </a:t>
            </a:r>
          </a:p>
          <a:p>
            <a:r>
              <a:rPr lang="en-CA" sz="2000" dirty="0">
                <a:solidFill>
                  <a:srgbClr val="9CDCFE"/>
                </a:solidFill>
                <a:latin typeface="Menlo" panose="020B0609030804020204" pitchFamily="49" charset="0"/>
              </a:rPr>
              <a:t>       pattern</a:t>
            </a:r>
            <a:r>
              <a:rPr lang="en-CA" sz="2000" dirty="0">
                <a:solidFill>
                  <a:srgbClr val="D4D4D4"/>
                </a:solidFill>
                <a:latin typeface="Menlo" panose="020B0609030804020204" pitchFamily="49" charset="0"/>
              </a:rPr>
              <a:t>=</a:t>
            </a:r>
            <a:r>
              <a:rPr lang="en-CA" sz="2000" dirty="0">
                <a:solidFill>
                  <a:srgbClr val="CE9178"/>
                </a:solidFill>
                <a:latin typeface="Menlo" panose="020B0609030804020204" pitchFamily="49" charset="0"/>
              </a:rPr>
              <a:t>"[A-Za-z][0-9][A-Za-z](\s)?[0-9][A-Za-z][0-9]"</a:t>
            </a:r>
            <a:r>
              <a:rPr lang="en-CA" sz="2000" dirty="0">
                <a:solidFill>
                  <a:srgbClr val="D4D4D4"/>
                </a:solidFill>
                <a:latin typeface="Menlo" panose="020B0609030804020204" pitchFamily="49" charset="0"/>
              </a:rPr>
              <a:t> </a:t>
            </a:r>
          </a:p>
          <a:p>
            <a:r>
              <a:rPr lang="en-CA" sz="2000" dirty="0">
                <a:solidFill>
                  <a:srgbClr val="9CDCFE"/>
                </a:solidFill>
                <a:latin typeface="Menlo" panose="020B0609030804020204" pitchFamily="49" charset="0"/>
              </a:rPr>
              <a:t>       title</a:t>
            </a:r>
            <a:r>
              <a:rPr lang="en-CA" sz="2000" dirty="0">
                <a:solidFill>
                  <a:srgbClr val="D4D4D4"/>
                </a:solidFill>
                <a:latin typeface="Menlo" panose="020B0609030804020204" pitchFamily="49" charset="0"/>
              </a:rPr>
              <a:t>=</a:t>
            </a:r>
            <a:r>
              <a:rPr lang="en-CA" sz="2000" dirty="0">
                <a:solidFill>
                  <a:srgbClr val="CE9178"/>
                </a:solidFill>
                <a:latin typeface="Menlo" panose="020B0609030804020204" pitchFamily="49" charset="0"/>
              </a:rPr>
              <a:t>"Format: A1A 1A1"</a:t>
            </a:r>
            <a:r>
              <a:rPr lang="en-CA" sz="2000" dirty="0">
                <a:solidFill>
                  <a:srgbClr val="D4D4D4"/>
                </a:solidFill>
                <a:latin typeface="Menlo" panose="020B0609030804020204" pitchFamily="49" charset="0"/>
              </a:rPr>
              <a:t> </a:t>
            </a:r>
          </a:p>
          <a:p>
            <a:r>
              <a:rPr lang="en-CA" sz="2000" dirty="0">
                <a:solidFill>
                  <a:srgbClr val="9CDCFE"/>
                </a:solidFill>
                <a:latin typeface="Menlo" panose="020B0609030804020204" pitchFamily="49" charset="0"/>
              </a:rPr>
              <a:t>       required</a:t>
            </a:r>
            <a:r>
              <a:rPr lang="en-CA" sz="2000" dirty="0">
                <a:solidFill>
                  <a:srgbClr val="808080"/>
                </a:solidFill>
                <a:latin typeface="Menlo" panose="020B0609030804020204" pitchFamily="49" charset="0"/>
              </a:rPr>
              <a:t>&gt;</a:t>
            </a:r>
          </a:p>
          <a:p>
            <a:endParaRPr lang="en-CA" sz="2000" dirty="0">
              <a:solidFill>
                <a:srgbClr val="808080"/>
              </a:solidFill>
              <a:latin typeface="Menlo" panose="020B0609030804020204" pitchFamily="49" charset="0"/>
            </a:endParaRPr>
          </a:p>
        </p:txBody>
      </p:sp>
      <p:sp>
        <p:nvSpPr>
          <p:cNvPr id="9" name="TextBox 8">
            <a:extLst>
              <a:ext uri="{FF2B5EF4-FFF2-40B4-BE49-F238E27FC236}">
                <a16:creationId xmlns:a16="http://schemas.microsoft.com/office/drawing/2014/main" id="{2BFC5756-FFF9-0442-9E36-7014469F291C}"/>
              </a:ext>
            </a:extLst>
          </p:cNvPr>
          <p:cNvSpPr txBox="1"/>
          <p:nvPr/>
        </p:nvSpPr>
        <p:spPr>
          <a:xfrm>
            <a:off x="6667500" y="5227937"/>
            <a:ext cx="5080000" cy="1200329"/>
          </a:xfrm>
          <a:prstGeom prst="rect">
            <a:avLst/>
          </a:prstGeom>
          <a:noFill/>
          <a:ln>
            <a:solidFill>
              <a:schemeClr val="tx1"/>
            </a:solidFill>
          </a:ln>
        </p:spPr>
        <p:txBody>
          <a:bodyPr wrap="square" rtlCol="0">
            <a:spAutoFit/>
          </a:bodyPr>
          <a:lstStyle/>
          <a:p>
            <a:r>
              <a:rPr lang="en-CA" dirty="0"/>
              <a:t>The pattern attribute tells the browser to test the input entered by the user against the regular expression set in the pattern attribute. The pattern here will test for a Canadian postal code (A1A 1A1)</a:t>
            </a:r>
          </a:p>
        </p:txBody>
      </p:sp>
      <p:sp>
        <p:nvSpPr>
          <p:cNvPr id="10" name="Arrow: Right 16">
            <a:extLst>
              <a:ext uri="{FF2B5EF4-FFF2-40B4-BE49-F238E27FC236}">
                <a16:creationId xmlns:a16="http://schemas.microsoft.com/office/drawing/2014/main" id="{1CE8513B-E528-C148-B393-E35F72D73EDC}"/>
              </a:ext>
            </a:extLst>
          </p:cNvPr>
          <p:cNvSpPr/>
          <p:nvPr/>
        </p:nvSpPr>
        <p:spPr>
          <a:xfrm rot="14608682">
            <a:off x="7061518" y="4155426"/>
            <a:ext cx="1806742" cy="224823"/>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1" name="TextBox 10">
            <a:extLst>
              <a:ext uri="{FF2B5EF4-FFF2-40B4-BE49-F238E27FC236}">
                <a16:creationId xmlns:a16="http://schemas.microsoft.com/office/drawing/2014/main" id="{02D10FD7-D4C4-6546-90B6-431D2B4BA5A3}"/>
              </a:ext>
            </a:extLst>
          </p:cNvPr>
          <p:cNvSpPr txBox="1"/>
          <p:nvPr/>
        </p:nvSpPr>
        <p:spPr>
          <a:xfrm>
            <a:off x="1016000" y="5227937"/>
            <a:ext cx="5080000" cy="923330"/>
          </a:xfrm>
          <a:prstGeom prst="rect">
            <a:avLst/>
          </a:prstGeom>
          <a:noFill/>
          <a:ln>
            <a:solidFill>
              <a:schemeClr val="tx1"/>
            </a:solidFill>
          </a:ln>
        </p:spPr>
        <p:txBody>
          <a:bodyPr wrap="square" rtlCol="0">
            <a:spAutoFit/>
          </a:bodyPr>
          <a:lstStyle/>
          <a:p>
            <a:r>
              <a:rPr lang="en-CA" dirty="0"/>
              <a:t>You can use the title attribute to display a helper message to the user if they enter incorrectly formatted data</a:t>
            </a:r>
          </a:p>
        </p:txBody>
      </p:sp>
      <p:sp>
        <p:nvSpPr>
          <p:cNvPr id="12" name="Arrow: Right 16">
            <a:extLst>
              <a:ext uri="{FF2B5EF4-FFF2-40B4-BE49-F238E27FC236}">
                <a16:creationId xmlns:a16="http://schemas.microsoft.com/office/drawing/2014/main" id="{9B60DC0B-9975-2B45-95C5-AD1F305D0A71}"/>
              </a:ext>
            </a:extLst>
          </p:cNvPr>
          <p:cNvSpPr/>
          <p:nvPr/>
        </p:nvSpPr>
        <p:spPr>
          <a:xfrm rot="17700470">
            <a:off x="3494146" y="4331401"/>
            <a:ext cx="1387809" cy="23347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2782262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n HTML form validation message with a helper text set via an input element's title attribute">
            <a:extLst>
              <a:ext uri="{FF2B5EF4-FFF2-40B4-BE49-F238E27FC236}">
                <a16:creationId xmlns:a16="http://schemas.microsoft.com/office/drawing/2014/main" id="{BA8CEF53-A794-BF49-8E58-7EA3C464B5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146" y="1728150"/>
            <a:ext cx="5003800" cy="2806700"/>
          </a:xfrm>
          <a:prstGeom prst="rect">
            <a:avLst/>
          </a:prstGeom>
        </p:spPr>
      </p:pic>
      <p:sp>
        <p:nvSpPr>
          <p:cNvPr id="2" name="Title 1">
            <a:extLst>
              <a:ext uri="{FF2B5EF4-FFF2-40B4-BE49-F238E27FC236}">
                <a16:creationId xmlns:a16="http://schemas.microsoft.com/office/drawing/2014/main" id="{0EB76404-E6E6-FB47-9AAA-08C86F23D20F}"/>
              </a:ext>
            </a:extLst>
          </p:cNvPr>
          <p:cNvSpPr>
            <a:spLocks noGrp="1"/>
          </p:cNvSpPr>
          <p:nvPr>
            <p:ph type="title"/>
          </p:nvPr>
        </p:nvSpPr>
        <p:spPr>
          <a:xfrm>
            <a:off x="628650" y="238125"/>
            <a:ext cx="10515600" cy="1325563"/>
          </a:xfrm>
        </p:spPr>
        <p:txBody>
          <a:bodyPr/>
          <a:lstStyle/>
          <a:p>
            <a:r>
              <a:rPr lang="en-US" dirty="0"/>
              <a:t>Form Validation with the Pattern Attribute</a:t>
            </a:r>
          </a:p>
        </p:txBody>
      </p:sp>
      <p:sp>
        <p:nvSpPr>
          <p:cNvPr id="9" name="TextBox 8">
            <a:extLst>
              <a:ext uri="{FF2B5EF4-FFF2-40B4-BE49-F238E27FC236}">
                <a16:creationId xmlns:a16="http://schemas.microsoft.com/office/drawing/2014/main" id="{2BFC5756-FFF9-0442-9E36-7014469F291C}"/>
              </a:ext>
            </a:extLst>
          </p:cNvPr>
          <p:cNvSpPr txBox="1"/>
          <p:nvPr/>
        </p:nvSpPr>
        <p:spPr>
          <a:xfrm>
            <a:off x="7162466" y="2004349"/>
            <a:ext cx="4051300" cy="1477328"/>
          </a:xfrm>
          <a:prstGeom prst="rect">
            <a:avLst/>
          </a:prstGeom>
          <a:noFill/>
          <a:ln>
            <a:solidFill>
              <a:schemeClr val="tx1"/>
            </a:solidFill>
          </a:ln>
        </p:spPr>
        <p:txBody>
          <a:bodyPr wrap="square" rtlCol="0">
            <a:spAutoFit/>
          </a:bodyPr>
          <a:lstStyle/>
          <a:p>
            <a:r>
              <a:rPr lang="en-CA" dirty="0"/>
              <a:t>This input is being validated against a custom pattern set via the “pattern” attribute on the input element. This input is being validated for a Canadian postal code (A1A 1A1).</a:t>
            </a:r>
          </a:p>
        </p:txBody>
      </p:sp>
      <p:sp>
        <p:nvSpPr>
          <p:cNvPr id="10" name="Arrow: Right 16">
            <a:extLst>
              <a:ext uri="{FF2B5EF4-FFF2-40B4-BE49-F238E27FC236}">
                <a16:creationId xmlns:a16="http://schemas.microsoft.com/office/drawing/2014/main" id="{1CE8513B-E528-C148-B393-E35F72D73EDC}"/>
              </a:ext>
            </a:extLst>
          </p:cNvPr>
          <p:cNvSpPr/>
          <p:nvPr/>
        </p:nvSpPr>
        <p:spPr>
          <a:xfrm rot="10571192">
            <a:off x="2811554" y="2375166"/>
            <a:ext cx="4165204" cy="22959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1" name="TextBox 10">
            <a:extLst>
              <a:ext uri="{FF2B5EF4-FFF2-40B4-BE49-F238E27FC236}">
                <a16:creationId xmlns:a16="http://schemas.microsoft.com/office/drawing/2014/main" id="{02D10FD7-D4C4-6546-90B6-431D2B4BA5A3}"/>
              </a:ext>
            </a:extLst>
          </p:cNvPr>
          <p:cNvSpPr txBox="1"/>
          <p:nvPr/>
        </p:nvSpPr>
        <p:spPr>
          <a:xfrm>
            <a:off x="1066800" y="5253337"/>
            <a:ext cx="5080000" cy="646331"/>
          </a:xfrm>
          <a:prstGeom prst="rect">
            <a:avLst/>
          </a:prstGeom>
          <a:noFill/>
          <a:ln>
            <a:solidFill>
              <a:schemeClr val="tx1"/>
            </a:solidFill>
          </a:ln>
        </p:spPr>
        <p:txBody>
          <a:bodyPr wrap="square" rtlCol="0">
            <a:spAutoFit/>
          </a:bodyPr>
          <a:lstStyle/>
          <a:p>
            <a:r>
              <a:rPr lang="en-CA" dirty="0"/>
              <a:t>The text “Format: A1A 1A1” comes from the title attribute on the input element</a:t>
            </a:r>
          </a:p>
        </p:txBody>
      </p:sp>
      <p:sp>
        <p:nvSpPr>
          <p:cNvPr id="12" name="Arrow: Right 16">
            <a:extLst>
              <a:ext uri="{FF2B5EF4-FFF2-40B4-BE49-F238E27FC236}">
                <a16:creationId xmlns:a16="http://schemas.microsoft.com/office/drawing/2014/main" id="{9B60DC0B-9975-2B45-95C5-AD1F305D0A71}"/>
              </a:ext>
            </a:extLst>
          </p:cNvPr>
          <p:cNvSpPr/>
          <p:nvPr/>
        </p:nvSpPr>
        <p:spPr>
          <a:xfrm rot="17700470">
            <a:off x="2513761" y="4319339"/>
            <a:ext cx="1387809" cy="23347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631E1DC5-7484-6B48-A785-ED3D9D2FC72F}"/>
              </a:ext>
            </a:extLst>
          </p:cNvPr>
          <p:cNvSpPr txBox="1"/>
          <p:nvPr/>
        </p:nvSpPr>
        <p:spPr>
          <a:xfrm>
            <a:off x="7162466" y="3987800"/>
            <a:ext cx="41910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Visit </a:t>
            </a:r>
            <a:r>
              <a:rPr lang="en-CA" dirty="0">
                <a:hlinkClick r:id="rId3"/>
              </a:rPr>
              <a:t>http://html5pattern.com/</a:t>
            </a:r>
            <a:r>
              <a:rPr lang="en-CA" dirty="0"/>
              <a:t> to get some common pattern values for things such as telephone numbers, credit cards, postal codes and other common types of information</a:t>
            </a:r>
            <a:endParaRPr lang="en-US" dirty="0"/>
          </a:p>
        </p:txBody>
      </p:sp>
    </p:spTree>
    <p:extLst>
      <p:ext uri="{BB962C8B-B14F-4D97-AF65-F5344CB8AC3E}">
        <p14:creationId xmlns:p14="http://schemas.microsoft.com/office/powerpoint/2010/main" val="41981941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BAA9E-8D51-56CC-67ED-E067D7C0013F}"/>
              </a:ext>
            </a:extLst>
          </p:cNvPr>
          <p:cNvSpPr>
            <a:spLocks noGrp="1"/>
          </p:cNvSpPr>
          <p:nvPr>
            <p:ph type="ctrTitle"/>
          </p:nvPr>
        </p:nvSpPr>
        <p:spPr>
          <a:xfrm>
            <a:off x="1524000" y="1925003"/>
            <a:ext cx="9144000" cy="2387600"/>
          </a:xfrm>
        </p:spPr>
        <p:txBody>
          <a:bodyPr/>
          <a:lstStyle/>
          <a:p>
            <a:r>
              <a:rPr lang="en-CA" dirty="0"/>
              <a:t>Project </a:t>
            </a:r>
            <a:br>
              <a:rPr lang="en-CA" dirty="0"/>
            </a:br>
            <a:r>
              <a:rPr lang="en-CA" dirty="0"/>
              <a:t>1a and 1b</a:t>
            </a:r>
          </a:p>
        </p:txBody>
      </p:sp>
    </p:spTree>
    <p:extLst>
      <p:ext uri="{BB962C8B-B14F-4D97-AF65-F5344CB8AC3E}">
        <p14:creationId xmlns:p14="http://schemas.microsoft.com/office/powerpoint/2010/main" val="24597412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EA760-BBB6-5F9A-ED5E-B08092061B22}"/>
              </a:ext>
            </a:extLst>
          </p:cNvPr>
          <p:cNvSpPr>
            <a:spLocks noGrp="1"/>
          </p:cNvSpPr>
          <p:nvPr>
            <p:ph type="title"/>
          </p:nvPr>
        </p:nvSpPr>
        <p:spPr>
          <a:xfrm>
            <a:off x="838200" y="228647"/>
            <a:ext cx="10515600" cy="1325563"/>
          </a:xfrm>
        </p:spPr>
        <p:txBody>
          <a:bodyPr/>
          <a:lstStyle/>
          <a:p>
            <a:r>
              <a:rPr lang="en-CA" dirty="0"/>
              <a:t>Project Overview</a:t>
            </a:r>
          </a:p>
        </p:txBody>
      </p:sp>
      <p:sp>
        <p:nvSpPr>
          <p:cNvPr id="3" name="Content Placeholder 2">
            <a:extLst>
              <a:ext uri="{FF2B5EF4-FFF2-40B4-BE49-F238E27FC236}">
                <a16:creationId xmlns:a16="http://schemas.microsoft.com/office/drawing/2014/main" id="{FF2A4494-7804-B464-33A5-0C997FE125F4}"/>
              </a:ext>
            </a:extLst>
          </p:cNvPr>
          <p:cNvSpPr>
            <a:spLocks noGrp="1"/>
          </p:cNvSpPr>
          <p:nvPr>
            <p:ph idx="1"/>
          </p:nvPr>
        </p:nvSpPr>
        <p:spPr>
          <a:xfrm>
            <a:off x="838200" y="1554210"/>
            <a:ext cx="10515600" cy="4834482"/>
          </a:xfrm>
        </p:spPr>
        <p:txBody>
          <a:bodyPr>
            <a:normAutofit fontScale="85000" lnSpcReduction="20000"/>
          </a:bodyPr>
          <a:lstStyle/>
          <a:p>
            <a:pPr>
              <a:lnSpc>
                <a:spcPct val="130000"/>
              </a:lnSpc>
            </a:pPr>
            <a:r>
              <a:rPr lang="en-CA" dirty="0"/>
              <a:t>Research a new web technology as part of a group and present what you have learned to the class</a:t>
            </a:r>
          </a:p>
          <a:p>
            <a:pPr>
              <a:lnSpc>
                <a:spcPct val="130000"/>
              </a:lnSpc>
            </a:pPr>
            <a:r>
              <a:rPr lang="en-CA" dirty="0"/>
              <a:t>Create a website that provides an overview of the technology that you researched</a:t>
            </a:r>
          </a:p>
          <a:p>
            <a:pPr>
              <a:lnSpc>
                <a:spcPct val="130000"/>
              </a:lnSpc>
            </a:pPr>
            <a:r>
              <a:rPr lang="en-CA" dirty="0"/>
              <a:t> This is a group project</a:t>
            </a:r>
          </a:p>
          <a:p>
            <a:pPr lvl="1">
              <a:lnSpc>
                <a:spcPct val="130000"/>
              </a:lnSpc>
            </a:pPr>
            <a:r>
              <a:rPr lang="en-CA" dirty="0"/>
              <a:t>The instructor will assign groups</a:t>
            </a:r>
          </a:p>
          <a:p>
            <a:pPr lvl="1">
              <a:lnSpc>
                <a:spcPct val="130000"/>
              </a:lnSpc>
            </a:pPr>
            <a:r>
              <a:rPr lang="en-CA" dirty="0"/>
              <a:t>Groups will be the same for both projects 1a, 1b, and 2</a:t>
            </a:r>
          </a:p>
          <a:p>
            <a:pPr>
              <a:lnSpc>
                <a:spcPct val="130000"/>
              </a:lnSpc>
            </a:pPr>
            <a:r>
              <a:rPr lang="en-CA" dirty="0"/>
              <a:t>Due December 4 – 6</a:t>
            </a:r>
          </a:p>
          <a:p>
            <a:pPr lvl="1">
              <a:lnSpc>
                <a:spcPct val="130000"/>
              </a:lnSpc>
            </a:pPr>
            <a:r>
              <a:rPr lang="en-CA" dirty="0"/>
              <a:t>Depends on the selected presentation date</a:t>
            </a:r>
          </a:p>
          <a:p>
            <a:pPr>
              <a:lnSpc>
                <a:spcPct val="130000"/>
              </a:lnSpc>
            </a:pPr>
            <a:r>
              <a:rPr lang="en-CA" dirty="0"/>
              <a:t>More details can be found on the instruction sheet for this project</a:t>
            </a:r>
          </a:p>
          <a:p>
            <a:pPr lvl="1"/>
            <a:endParaRPr lang="en-CA" dirty="0"/>
          </a:p>
          <a:p>
            <a:endParaRPr lang="en-CA" dirty="0"/>
          </a:p>
        </p:txBody>
      </p:sp>
    </p:spTree>
    <p:extLst>
      <p:ext uri="{BB962C8B-B14F-4D97-AF65-F5344CB8AC3E}">
        <p14:creationId xmlns:p14="http://schemas.microsoft.com/office/powerpoint/2010/main" val="28537545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0D39-84FF-6EEF-01D4-14AA3A27D34C}"/>
              </a:ext>
            </a:extLst>
          </p:cNvPr>
          <p:cNvSpPr>
            <a:spLocks noGrp="1"/>
          </p:cNvSpPr>
          <p:nvPr>
            <p:ph type="title"/>
          </p:nvPr>
        </p:nvSpPr>
        <p:spPr/>
        <p:txBody>
          <a:bodyPr/>
          <a:lstStyle/>
          <a:p>
            <a:r>
              <a:rPr lang="en-CA" dirty="0"/>
              <a:t>Project Objectives</a:t>
            </a:r>
          </a:p>
        </p:txBody>
      </p:sp>
      <p:sp>
        <p:nvSpPr>
          <p:cNvPr id="3" name="Content Placeholder 2">
            <a:extLst>
              <a:ext uri="{FF2B5EF4-FFF2-40B4-BE49-F238E27FC236}">
                <a16:creationId xmlns:a16="http://schemas.microsoft.com/office/drawing/2014/main" id="{CB59EEB1-189B-09BF-3977-B8AB6E637A1B}"/>
              </a:ext>
            </a:extLst>
          </p:cNvPr>
          <p:cNvSpPr>
            <a:spLocks noGrp="1"/>
          </p:cNvSpPr>
          <p:nvPr>
            <p:ph idx="1"/>
          </p:nvPr>
        </p:nvSpPr>
        <p:spPr/>
        <p:txBody>
          <a:bodyPr>
            <a:normAutofit fontScale="62500" lnSpcReduction="20000"/>
          </a:bodyPr>
          <a:lstStyle/>
          <a:p>
            <a:pPr>
              <a:lnSpc>
                <a:spcPct val="140000"/>
              </a:lnSpc>
            </a:pPr>
            <a:r>
              <a:rPr lang="en-CA" b="1" dirty="0"/>
              <a:t>Group Collaboration: </a:t>
            </a:r>
            <a:r>
              <a:rPr lang="en-CA" dirty="0"/>
              <a:t>Learn the essentials of effective teamwork, contributing equitably to a shared goal.</a:t>
            </a:r>
          </a:p>
          <a:p>
            <a:pPr>
              <a:lnSpc>
                <a:spcPct val="140000"/>
              </a:lnSpc>
            </a:pPr>
            <a:r>
              <a:rPr lang="en-CA" b="1" dirty="0"/>
              <a:t>Modern Web Tools: </a:t>
            </a:r>
            <a:r>
              <a:rPr lang="en-CA" dirty="0"/>
              <a:t>Gain hands-on experience with contemporary web tools like Git for version control and Sass for CSS pre-processing.</a:t>
            </a:r>
          </a:p>
          <a:p>
            <a:pPr>
              <a:lnSpc>
                <a:spcPct val="140000"/>
              </a:lnSpc>
            </a:pPr>
            <a:r>
              <a:rPr lang="en-CA" b="1" dirty="0"/>
              <a:t>Exploratory Research: </a:t>
            </a:r>
            <a:r>
              <a:rPr lang="en-CA" dirty="0"/>
              <a:t>Investigate emerging trends or technologies in web development and summarize findings.</a:t>
            </a:r>
          </a:p>
          <a:p>
            <a:pPr>
              <a:lnSpc>
                <a:spcPct val="140000"/>
              </a:lnSpc>
            </a:pPr>
            <a:r>
              <a:rPr lang="en-CA" b="1" dirty="0"/>
              <a:t>Knowledge Sharing: </a:t>
            </a:r>
            <a:r>
              <a:rPr lang="en-CA" dirty="0"/>
              <a:t>Share acquired insights with the class via a presentation and website, fostering a collaborative learning environment.</a:t>
            </a:r>
          </a:p>
          <a:p>
            <a:pPr>
              <a:lnSpc>
                <a:spcPct val="140000"/>
              </a:lnSpc>
            </a:pPr>
            <a:r>
              <a:rPr lang="en-CA" b="1" dirty="0"/>
              <a:t>Presentation Skills: </a:t>
            </a:r>
            <a:r>
              <a:rPr lang="en-CA" dirty="0"/>
              <a:t>Develop the ability to convey technical information clearly and compellingly.</a:t>
            </a:r>
          </a:p>
          <a:p>
            <a:pPr>
              <a:lnSpc>
                <a:spcPct val="140000"/>
              </a:lnSpc>
            </a:pPr>
            <a:r>
              <a:rPr lang="en-CA" b="1" dirty="0"/>
              <a:t>Communication Skills: </a:t>
            </a:r>
            <a:r>
              <a:rPr lang="en-CA" dirty="0"/>
              <a:t>Build essential communication skills vital for succeeding in the professional world.</a:t>
            </a:r>
          </a:p>
        </p:txBody>
      </p:sp>
      <p:sp>
        <p:nvSpPr>
          <p:cNvPr id="4" name="TextBox 3">
            <a:extLst>
              <a:ext uri="{FF2B5EF4-FFF2-40B4-BE49-F238E27FC236}">
                <a16:creationId xmlns:a16="http://schemas.microsoft.com/office/drawing/2014/main" id="{D13664FF-2503-71A4-C6DF-F05767BF9F48}"/>
              </a:ext>
            </a:extLst>
          </p:cNvPr>
          <p:cNvSpPr txBox="1"/>
          <p:nvPr/>
        </p:nvSpPr>
        <p:spPr>
          <a:xfrm>
            <a:off x="379760" y="6513830"/>
            <a:ext cx="7262986" cy="276999"/>
          </a:xfrm>
          <a:prstGeom prst="rect">
            <a:avLst/>
          </a:prstGeom>
          <a:noFill/>
        </p:spPr>
        <p:txBody>
          <a:bodyPr wrap="square" rtlCol="0">
            <a:spAutoFit/>
          </a:bodyPr>
          <a:lstStyle/>
          <a:p>
            <a:r>
              <a:rPr lang="en-US" sz="1200" b="1" dirty="0"/>
              <a:t>Note:</a:t>
            </a:r>
            <a:r>
              <a:rPr lang="en-US" sz="1200" dirty="0"/>
              <a:t> The above points generated by </a:t>
            </a:r>
            <a:r>
              <a:rPr lang="en-US" sz="1200" dirty="0" err="1"/>
              <a:t>ChatGPT</a:t>
            </a:r>
            <a:r>
              <a:rPr lang="en-US" sz="1200" dirty="0"/>
              <a:t> from rough objectives provided by Michael Whyte</a:t>
            </a:r>
          </a:p>
        </p:txBody>
      </p:sp>
    </p:spTree>
    <p:extLst>
      <p:ext uri="{BB962C8B-B14F-4D97-AF65-F5344CB8AC3E}">
        <p14:creationId xmlns:p14="http://schemas.microsoft.com/office/powerpoint/2010/main" val="21783890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2D229-FCFE-31DD-2528-BC568C0B4160}"/>
              </a:ext>
            </a:extLst>
          </p:cNvPr>
          <p:cNvSpPr>
            <a:spLocks noGrp="1"/>
          </p:cNvSpPr>
          <p:nvPr>
            <p:ph type="title"/>
          </p:nvPr>
        </p:nvSpPr>
        <p:spPr/>
        <p:txBody>
          <a:bodyPr/>
          <a:lstStyle/>
          <a:p>
            <a:r>
              <a:rPr lang="en-CA"/>
              <a:t>Groups</a:t>
            </a:r>
            <a:endParaRPr lang="en-CA" dirty="0"/>
          </a:p>
        </p:txBody>
      </p:sp>
      <p:sp>
        <p:nvSpPr>
          <p:cNvPr id="3" name="Content Placeholder 2">
            <a:extLst>
              <a:ext uri="{FF2B5EF4-FFF2-40B4-BE49-F238E27FC236}">
                <a16:creationId xmlns:a16="http://schemas.microsoft.com/office/drawing/2014/main" id="{10F60F5F-1D6B-012F-6E36-02CA36D51C0D}"/>
              </a:ext>
            </a:extLst>
          </p:cNvPr>
          <p:cNvSpPr>
            <a:spLocks noGrp="1"/>
          </p:cNvSpPr>
          <p:nvPr>
            <p:ph idx="1"/>
          </p:nvPr>
        </p:nvSpPr>
        <p:spPr>
          <a:xfrm>
            <a:off x="838200" y="1825625"/>
            <a:ext cx="4975746" cy="4351338"/>
          </a:xfrm>
        </p:spPr>
        <p:txBody>
          <a:bodyPr/>
          <a:lstStyle/>
          <a:p>
            <a:r>
              <a:rPr lang="en-CA" dirty="0"/>
              <a:t>Groups will be randomly selected in class</a:t>
            </a:r>
          </a:p>
          <a:p>
            <a:r>
              <a:rPr lang="en-CA" dirty="0"/>
              <a:t>Group size will be 4 – 5 students</a:t>
            </a:r>
          </a:p>
          <a:p>
            <a:r>
              <a:rPr lang="en-CA" dirty="0"/>
              <a:t>Groups will be the same for all projects for the Web Development 2 course</a:t>
            </a:r>
          </a:p>
          <a:p>
            <a:endParaRPr lang="en-CA" dirty="0"/>
          </a:p>
        </p:txBody>
      </p:sp>
      <p:pic>
        <p:nvPicPr>
          <p:cNvPr id="5" name="Picture 4" descr="A group of robots with glowing eyes&#10;&#10;">
            <a:extLst>
              <a:ext uri="{FF2B5EF4-FFF2-40B4-BE49-F238E27FC236}">
                <a16:creationId xmlns:a16="http://schemas.microsoft.com/office/drawing/2014/main" id="{F9B24A3D-B1F7-DF7A-079D-80A3842289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1" y="1569493"/>
            <a:ext cx="5402682" cy="3603009"/>
          </a:xfrm>
          <a:prstGeom prst="rect">
            <a:avLst/>
          </a:prstGeom>
        </p:spPr>
      </p:pic>
    </p:spTree>
    <p:extLst>
      <p:ext uri="{BB962C8B-B14F-4D97-AF65-F5344CB8AC3E}">
        <p14:creationId xmlns:p14="http://schemas.microsoft.com/office/powerpoint/2010/main" val="36008381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D388B-BADF-F825-C39F-07D5A499DDFC}"/>
              </a:ext>
            </a:extLst>
          </p:cNvPr>
          <p:cNvSpPr>
            <a:spLocks noGrp="1"/>
          </p:cNvSpPr>
          <p:nvPr>
            <p:ph type="title"/>
          </p:nvPr>
        </p:nvSpPr>
        <p:spPr/>
        <p:txBody>
          <a:bodyPr/>
          <a:lstStyle/>
          <a:p>
            <a:r>
              <a:rPr lang="en-CA" dirty="0"/>
              <a:t>Benefits of Group Work</a:t>
            </a:r>
          </a:p>
        </p:txBody>
      </p:sp>
      <p:sp>
        <p:nvSpPr>
          <p:cNvPr id="3" name="Content Placeholder 2">
            <a:extLst>
              <a:ext uri="{FF2B5EF4-FFF2-40B4-BE49-F238E27FC236}">
                <a16:creationId xmlns:a16="http://schemas.microsoft.com/office/drawing/2014/main" id="{AC20B8E2-565C-6E13-310C-773D7D2D24F4}"/>
              </a:ext>
            </a:extLst>
          </p:cNvPr>
          <p:cNvSpPr>
            <a:spLocks noGrp="1"/>
          </p:cNvSpPr>
          <p:nvPr>
            <p:ph idx="1"/>
          </p:nvPr>
        </p:nvSpPr>
        <p:spPr>
          <a:xfrm>
            <a:off x="838200" y="1579965"/>
            <a:ext cx="10515600" cy="4261277"/>
          </a:xfrm>
        </p:spPr>
        <p:txBody>
          <a:bodyPr>
            <a:noAutofit/>
          </a:bodyPr>
          <a:lstStyle/>
          <a:p>
            <a:pPr>
              <a:lnSpc>
                <a:spcPct val="120000"/>
              </a:lnSpc>
            </a:pPr>
            <a:r>
              <a:rPr lang="en-CA" sz="1800" b="1" dirty="0"/>
              <a:t>Diverse Perspectives: </a:t>
            </a:r>
            <a:r>
              <a:rPr lang="en-CA" sz="1800" dirty="0"/>
              <a:t>Access to a variety of viewpoints that can lead to more comprehensive solutions.</a:t>
            </a:r>
          </a:p>
          <a:p>
            <a:pPr>
              <a:lnSpc>
                <a:spcPct val="120000"/>
              </a:lnSpc>
            </a:pPr>
            <a:r>
              <a:rPr lang="en-CA" sz="1800" b="1" dirty="0"/>
              <a:t>Skill Enhancement: </a:t>
            </a:r>
            <a:r>
              <a:rPr lang="en-CA" sz="1800" dirty="0"/>
              <a:t>Opportunity to learn from peers, thus improving one's skill set.</a:t>
            </a:r>
          </a:p>
          <a:p>
            <a:pPr>
              <a:lnSpc>
                <a:spcPct val="120000"/>
              </a:lnSpc>
            </a:pPr>
            <a:r>
              <a:rPr lang="en-CA" sz="1800" b="1" dirty="0"/>
              <a:t>Resource Pooling: </a:t>
            </a:r>
            <a:r>
              <a:rPr lang="en-CA" sz="1800" dirty="0"/>
              <a:t>Sharing of resources, be it time, expertise, or tools, to more efficiently achieve project goals.</a:t>
            </a:r>
          </a:p>
          <a:p>
            <a:pPr>
              <a:lnSpc>
                <a:spcPct val="120000"/>
              </a:lnSpc>
            </a:pPr>
            <a:r>
              <a:rPr lang="en-CA" sz="1800" b="1" dirty="0"/>
              <a:t>Shared Responsibility:</a:t>
            </a:r>
            <a:r>
              <a:rPr lang="en-CA" sz="1800" dirty="0"/>
              <a:t> Workload distribution among team members can lead to better time management and less stress.</a:t>
            </a:r>
          </a:p>
          <a:p>
            <a:pPr>
              <a:lnSpc>
                <a:spcPct val="120000"/>
              </a:lnSpc>
            </a:pPr>
            <a:r>
              <a:rPr lang="en-CA" sz="1800" b="1" dirty="0"/>
              <a:t>Accountability:</a:t>
            </a:r>
            <a:r>
              <a:rPr lang="en-CA" sz="1800" dirty="0"/>
              <a:t> Regular group meetings and peer evaluations can foster a sense of responsibility.</a:t>
            </a:r>
          </a:p>
          <a:p>
            <a:pPr>
              <a:lnSpc>
                <a:spcPct val="120000"/>
              </a:lnSpc>
            </a:pPr>
            <a:r>
              <a:rPr lang="en-CA" sz="1800" b="1" dirty="0"/>
              <a:t>Conflict Resolution: </a:t>
            </a:r>
            <a:r>
              <a:rPr lang="en-CA" sz="1800" dirty="0"/>
              <a:t>Learning to resolve disagreements constructively is a valuable workplace skill.</a:t>
            </a:r>
          </a:p>
          <a:p>
            <a:pPr>
              <a:lnSpc>
                <a:spcPct val="120000"/>
              </a:lnSpc>
            </a:pPr>
            <a:r>
              <a:rPr lang="en-CA" sz="1800" b="1" dirty="0"/>
              <a:t>Social Skills: </a:t>
            </a:r>
            <a:r>
              <a:rPr lang="en-CA" sz="1800" dirty="0"/>
              <a:t>Interaction within a group helps improve interpersonal skills, including communication and empathy.</a:t>
            </a:r>
          </a:p>
        </p:txBody>
      </p:sp>
      <p:sp>
        <p:nvSpPr>
          <p:cNvPr id="4" name="TextBox 3">
            <a:extLst>
              <a:ext uri="{FF2B5EF4-FFF2-40B4-BE49-F238E27FC236}">
                <a16:creationId xmlns:a16="http://schemas.microsoft.com/office/drawing/2014/main" id="{B65F466B-750F-109F-DC59-A10681C76341}"/>
              </a:ext>
            </a:extLst>
          </p:cNvPr>
          <p:cNvSpPr txBox="1"/>
          <p:nvPr/>
        </p:nvSpPr>
        <p:spPr>
          <a:xfrm>
            <a:off x="379760" y="6513830"/>
            <a:ext cx="4872959" cy="276999"/>
          </a:xfrm>
          <a:prstGeom prst="rect">
            <a:avLst/>
          </a:prstGeom>
          <a:noFill/>
        </p:spPr>
        <p:txBody>
          <a:bodyPr wrap="square" rtlCol="0">
            <a:spAutoFit/>
          </a:bodyPr>
          <a:lstStyle/>
          <a:p>
            <a:r>
              <a:rPr lang="en-US" sz="1200" b="1" dirty="0"/>
              <a:t>Note:</a:t>
            </a:r>
            <a:r>
              <a:rPr lang="en-US" sz="1200" dirty="0"/>
              <a:t> The above edited points were originally  generated by </a:t>
            </a:r>
            <a:r>
              <a:rPr lang="en-US" sz="1200" dirty="0" err="1"/>
              <a:t>ChatGPT</a:t>
            </a:r>
            <a:endParaRPr lang="en-US" sz="1200" dirty="0"/>
          </a:p>
        </p:txBody>
      </p:sp>
    </p:spTree>
    <p:extLst>
      <p:ext uri="{BB962C8B-B14F-4D97-AF65-F5344CB8AC3E}">
        <p14:creationId xmlns:p14="http://schemas.microsoft.com/office/powerpoint/2010/main" val="19058066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robot surrounded by a group of people working on laptops">
            <a:extLst>
              <a:ext uri="{FF2B5EF4-FFF2-40B4-BE49-F238E27FC236}">
                <a16:creationId xmlns:a16="http://schemas.microsoft.com/office/drawing/2014/main" id="{D686B6E4-51F8-9369-2C98-36BDCB1D8CE8}"/>
              </a:ext>
            </a:extLst>
          </p:cNvPr>
          <p:cNvPicPr>
            <a:picLocks noChangeAspect="1"/>
          </p:cNvPicPr>
          <p:nvPr/>
        </p:nvPicPr>
        <p:blipFill rotWithShape="1">
          <a:blip r:embed="rId2">
            <a:extLst>
              <a:ext uri="{28A0092B-C50C-407E-A947-70E740481C1C}">
                <a14:useLocalDpi xmlns:a14="http://schemas.microsoft.com/office/drawing/2010/main" val="0"/>
              </a:ext>
            </a:extLst>
          </a:blip>
          <a:srcRect l="-3847" r="13060" b="6122"/>
          <a:stretch/>
        </p:blipFill>
        <p:spPr>
          <a:xfrm>
            <a:off x="5125648" y="1998000"/>
            <a:ext cx="7056000" cy="4860000"/>
          </a:xfrm>
          <a:prstGeom prst="rect">
            <a:avLst/>
          </a:prstGeom>
        </p:spPr>
      </p:pic>
      <p:sp>
        <p:nvSpPr>
          <p:cNvPr id="2" name="Title 1">
            <a:extLst>
              <a:ext uri="{FF2B5EF4-FFF2-40B4-BE49-F238E27FC236}">
                <a16:creationId xmlns:a16="http://schemas.microsoft.com/office/drawing/2014/main" id="{A7ABA07A-D513-06AA-7F47-8A162E7BCD0B}"/>
              </a:ext>
            </a:extLst>
          </p:cNvPr>
          <p:cNvSpPr>
            <a:spLocks noGrp="1"/>
          </p:cNvSpPr>
          <p:nvPr>
            <p:ph type="title"/>
          </p:nvPr>
        </p:nvSpPr>
        <p:spPr/>
        <p:txBody>
          <a:bodyPr/>
          <a:lstStyle/>
          <a:p>
            <a:r>
              <a:rPr lang="en-CA" dirty="0"/>
              <a:t>Topic Selection</a:t>
            </a:r>
          </a:p>
        </p:txBody>
      </p:sp>
      <p:sp>
        <p:nvSpPr>
          <p:cNvPr id="3" name="Content Placeholder 2">
            <a:extLst>
              <a:ext uri="{FF2B5EF4-FFF2-40B4-BE49-F238E27FC236}">
                <a16:creationId xmlns:a16="http://schemas.microsoft.com/office/drawing/2014/main" id="{4F618132-22AD-EAF7-CE55-AE2871D92E40}"/>
              </a:ext>
            </a:extLst>
          </p:cNvPr>
          <p:cNvSpPr>
            <a:spLocks noGrp="1"/>
          </p:cNvSpPr>
          <p:nvPr>
            <p:ph idx="1"/>
          </p:nvPr>
        </p:nvSpPr>
        <p:spPr>
          <a:xfrm>
            <a:off x="838201" y="1690688"/>
            <a:ext cx="4607256" cy="4916369"/>
          </a:xfrm>
        </p:spPr>
        <p:txBody>
          <a:bodyPr>
            <a:normAutofit/>
          </a:bodyPr>
          <a:lstStyle/>
          <a:p>
            <a:r>
              <a:rPr lang="en-CA" dirty="0"/>
              <a:t>Each group must select a unique topic</a:t>
            </a:r>
          </a:p>
          <a:p>
            <a:r>
              <a:rPr lang="en-CA" dirty="0"/>
              <a:t>Topics are selected on a first-come-first-serve basis</a:t>
            </a:r>
          </a:p>
          <a:p>
            <a:pPr lvl="1"/>
            <a:r>
              <a:rPr lang="en-CA" dirty="0"/>
              <a:t>When your group has selected a topic, notify your instructor</a:t>
            </a:r>
          </a:p>
        </p:txBody>
      </p:sp>
    </p:spTree>
    <p:extLst>
      <p:ext uri="{BB962C8B-B14F-4D97-AF65-F5344CB8AC3E}">
        <p14:creationId xmlns:p14="http://schemas.microsoft.com/office/powerpoint/2010/main" val="1179420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E8AF-068C-2E40-9B1A-0E3933E12DF0}"/>
              </a:ext>
            </a:extLst>
          </p:cNvPr>
          <p:cNvSpPr>
            <a:spLocks noGrp="1"/>
          </p:cNvSpPr>
          <p:nvPr>
            <p:ph type="title"/>
          </p:nvPr>
        </p:nvSpPr>
        <p:spPr/>
        <p:txBody>
          <a:bodyPr/>
          <a:lstStyle/>
          <a:p>
            <a:r>
              <a:rPr lang="en-CA" dirty="0"/>
              <a:t>Solving Technical Issues</a:t>
            </a:r>
          </a:p>
        </p:txBody>
      </p:sp>
      <p:sp>
        <p:nvSpPr>
          <p:cNvPr id="3" name="Content Placeholder 2">
            <a:extLst>
              <a:ext uri="{FF2B5EF4-FFF2-40B4-BE49-F238E27FC236}">
                <a16:creationId xmlns:a16="http://schemas.microsoft.com/office/drawing/2014/main" id="{D85883F9-D037-6543-B715-BB1953A1B91F}"/>
              </a:ext>
            </a:extLst>
          </p:cNvPr>
          <p:cNvSpPr>
            <a:spLocks noGrp="1"/>
          </p:cNvSpPr>
          <p:nvPr>
            <p:ph idx="1"/>
          </p:nvPr>
        </p:nvSpPr>
        <p:spPr/>
        <p:txBody>
          <a:bodyPr>
            <a:normAutofit lnSpcReduction="10000"/>
          </a:bodyPr>
          <a:lstStyle/>
          <a:p>
            <a:r>
              <a:rPr lang="en-CA" dirty="0"/>
              <a:t>I am always available to help with any technical or code issues. With that said, I encourage you to do your best to solve problems on your own or with the help of of your classmates</a:t>
            </a:r>
          </a:p>
          <a:p>
            <a:r>
              <a:rPr lang="en-CA" dirty="0"/>
              <a:t>Steps for troubleshooting</a:t>
            </a:r>
          </a:p>
          <a:p>
            <a:pPr lvl="1"/>
            <a:r>
              <a:rPr lang="en-CA" dirty="0"/>
              <a:t>Determine what the problem is</a:t>
            </a:r>
          </a:p>
          <a:p>
            <a:pPr lvl="1"/>
            <a:r>
              <a:rPr lang="en-CA" dirty="0"/>
              <a:t>Check for any error reporting by your development software</a:t>
            </a:r>
          </a:p>
          <a:p>
            <a:pPr lvl="2"/>
            <a:r>
              <a:rPr lang="en-CA" dirty="0"/>
              <a:t>VS Code -&gt; look for strange colouring of the code or underlines</a:t>
            </a:r>
          </a:p>
          <a:p>
            <a:pPr lvl="2"/>
            <a:r>
              <a:rPr lang="en-CA" dirty="0"/>
              <a:t>Browser -&gt; Utilize developer tools…Do you notice any CSS being crossed out in dev tools…If the problem is JS based…then check the console</a:t>
            </a:r>
          </a:p>
          <a:p>
            <a:pPr lvl="1"/>
            <a:r>
              <a:rPr lang="en-CA" dirty="0"/>
              <a:t>Google any error messages or just google the issue you are having</a:t>
            </a:r>
          </a:p>
          <a:p>
            <a:pPr lvl="1"/>
            <a:r>
              <a:rPr lang="en-CA" dirty="0"/>
              <a:t>Consult your classmates</a:t>
            </a:r>
          </a:p>
          <a:p>
            <a:pPr lvl="1"/>
            <a:r>
              <a:rPr lang="en-CA" dirty="0"/>
              <a:t>Again…I am also here to help if all else fails…</a:t>
            </a:r>
          </a:p>
        </p:txBody>
      </p:sp>
    </p:spTree>
    <p:extLst>
      <p:ext uri="{BB962C8B-B14F-4D97-AF65-F5344CB8AC3E}">
        <p14:creationId xmlns:p14="http://schemas.microsoft.com/office/powerpoint/2010/main" val="31132643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BA07A-D513-06AA-7F47-8A162E7BCD0B}"/>
              </a:ext>
            </a:extLst>
          </p:cNvPr>
          <p:cNvSpPr>
            <a:spLocks noGrp="1"/>
          </p:cNvSpPr>
          <p:nvPr>
            <p:ph type="title"/>
          </p:nvPr>
        </p:nvSpPr>
        <p:spPr>
          <a:xfrm>
            <a:off x="633484" y="375408"/>
            <a:ext cx="10515600" cy="1325563"/>
          </a:xfrm>
        </p:spPr>
        <p:txBody>
          <a:bodyPr/>
          <a:lstStyle/>
          <a:p>
            <a:r>
              <a:rPr lang="en-CA" dirty="0"/>
              <a:t>Topic Selection</a:t>
            </a:r>
          </a:p>
        </p:txBody>
      </p:sp>
      <p:sp>
        <p:nvSpPr>
          <p:cNvPr id="3" name="Content Placeholder 2">
            <a:extLst>
              <a:ext uri="{FF2B5EF4-FFF2-40B4-BE49-F238E27FC236}">
                <a16:creationId xmlns:a16="http://schemas.microsoft.com/office/drawing/2014/main" id="{4F618132-22AD-EAF7-CE55-AE2871D92E40}"/>
              </a:ext>
            </a:extLst>
          </p:cNvPr>
          <p:cNvSpPr>
            <a:spLocks noGrp="1"/>
          </p:cNvSpPr>
          <p:nvPr>
            <p:ph idx="1"/>
          </p:nvPr>
        </p:nvSpPr>
        <p:spPr>
          <a:xfrm>
            <a:off x="687506" y="1566224"/>
            <a:ext cx="6682285" cy="4916368"/>
          </a:xfrm>
        </p:spPr>
        <p:txBody>
          <a:bodyPr>
            <a:normAutofit fontScale="92500" lnSpcReduction="10000"/>
          </a:bodyPr>
          <a:lstStyle/>
          <a:p>
            <a:r>
              <a:rPr lang="en-CA" dirty="0"/>
              <a:t>Available Topics</a:t>
            </a:r>
          </a:p>
          <a:p>
            <a:pPr lvl="1"/>
            <a:r>
              <a:rPr lang="en-CA" dirty="0"/>
              <a:t>CSS Custom Properties (CSS Variables)</a:t>
            </a:r>
          </a:p>
          <a:p>
            <a:pPr lvl="1"/>
            <a:r>
              <a:rPr lang="en-CA" dirty="0"/>
              <a:t>CSS Transitions, Transforms, and Animations</a:t>
            </a:r>
          </a:p>
          <a:p>
            <a:pPr lvl="1"/>
            <a:r>
              <a:rPr lang="en-CA" dirty="0"/>
              <a:t>CSS Selectors Beyond Class, ID, and Element Selectors</a:t>
            </a:r>
          </a:p>
          <a:p>
            <a:pPr lvl="1"/>
            <a:r>
              <a:rPr lang="en-CA" dirty="0"/>
              <a:t>3 - 5 New or Up-and-Coming CSS Technologies</a:t>
            </a:r>
          </a:p>
          <a:p>
            <a:pPr lvl="1"/>
            <a:r>
              <a:rPr lang="en-CA" dirty="0"/>
              <a:t>SVG</a:t>
            </a:r>
          </a:p>
          <a:p>
            <a:pPr lvl="1"/>
            <a:r>
              <a:rPr lang="en-CA" dirty="0"/>
              <a:t>Markdown</a:t>
            </a:r>
          </a:p>
          <a:p>
            <a:pPr lvl="1"/>
            <a:r>
              <a:rPr lang="en-CA" dirty="0"/>
              <a:t>Bootstrap or Similar Framework</a:t>
            </a:r>
          </a:p>
          <a:p>
            <a:pPr lvl="1"/>
            <a:r>
              <a:rPr lang="en-CA" dirty="0"/>
              <a:t>Web APIs such as Geolocation, Fetch, and Web Storage</a:t>
            </a:r>
          </a:p>
          <a:p>
            <a:pPr lvl="1"/>
            <a:r>
              <a:rPr lang="en-CA" dirty="0"/>
              <a:t>Static Site Generators</a:t>
            </a:r>
          </a:p>
          <a:p>
            <a:pPr lvl="1"/>
            <a:r>
              <a:rPr lang="en-CA" dirty="0"/>
              <a:t>Progressive Web Apps</a:t>
            </a:r>
          </a:p>
          <a:p>
            <a:pPr lvl="1"/>
            <a:r>
              <a:rPr lang="en-CA" dirty="0"/>
              <a:t>Other Topics with Instructor Approval</a:t>
            </a:r>
          </a:p>
        </p:txBody>
      </p:sp>
      <p:pic>
        <p:nvPicPr>
          <p:cNvPr id="11" name="Picture 10" descr="A computer screen surrounded by web development related text and graphics">
            <a:extLst>
              <a:ext uri="{FF2B5EF4-FFF2-40B4-BE49-F238E27FC236}">
                <a16:creationId xmlns:a16="http://schemas.microsoft.com/office/drawing/2014/main" id="{61A0059F-6495-478F-08B5-6B46B2E572DF}"/>
              </a:ext>
            </a:extLst>
          </p:cNvPr>
          <p:cNvPicPr>
            <a:picLocks noChangeAspect="1"/>
          </p:cNvPicPr>
          <p:nvPr/>
        </p:nvPicPr>
        <p:blipFill rotWithShape="1">
          <a:blip r:embed="rId2">
            <a:extLst>
              <a:ext uri="{28A0092B-C50C-407E-A947-70E740481C1C}">
                <a14:useLocalDpi xmlns:a14="http://schemas.microsoft.com/office/drawing/2010/main" val="0"/>
              </a:ext>
            </a:extLst>
          </a:blip>
          <a:srcRect l="-1" r="31710"/>
          <a:stretch/>
        </p:blipFill>
        <p:spPr>
          <a:xfrm>
            <a:off x="7715047" y="2110513"/>
            <a:ext cx="3933149" cy="3239409"/>
          </a:xfrm>
          <a:prstGeom prst="rect">
            <a:avLst/>
          </a:prstGeom>
        </p:spPr>
      </p:pic>
    </p:spTree>
    <p:extLst>
      <p:ext uri="{BB962C8B-B14F-4D97-AF65-F5344CB8AC3E}">
        <p14:creationId xmlns:p14="http://schemas.microsoft.com/office/powerpoint/2010/main" val="22392557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8A60-063D-98E2-628A-D1A0549A124C}"/>
              </a:ext>
            </a:extLst>
          </p:cNvPr>
          <p:cNvSpPr>
            <a:spLocks noGrp="1"/>
          </p:cNvSpPr>
          <p:nvPr>
            <p:ph type="title"/>
          </p:nvPr>
        </p:nvSpPr>
        <p:spPr/>
        <p:txBody>
          <a:bodyPr/>
          <a:lstStyle/>
          <a:p>
            <a:r>
              <a:rPr lang="en-CA" dirty="0"/>
              <a:t>Project 1a - Presentation</a:t>
            </a:r>
          </a:p>
        </p:txBody>
      </p:sp>
      <p:sp>
        <p:nvSpPr>
          <p:cNvPr id="3" name="Content Placeholder 2">
            <a:extLst>
              <a:ext uri="{FF2B5EF4-FFF2-40B4-BE49-F238E27FC236}">
                <a16:creationId xmlns:a16="http://schemas.microsoft.com/office/drawing/2014/main" id="{3DC67FE5-ABD5-157E-D8D9-547F207F1A90}"/>
              </a:ext>
            </a:extLst>
          </p:cNvPr>
          <p:cNvSpPr>
            <a:spLocks noGrp="1"/>
          </p:cNvSpPr>
          <p:nvPr>
            <p:ph idx="1"/>
          </p:nvPr>
        </p:nvSpPr>
        <p:spPr>
          <a:xfrm>
            <a:off x="838200" y="1825625"/>
            <a:ext cx="4719320" cy="4351338"/>
          </a:xfrm>
        </p:spPr>
        <p:txBody>
          <a:bodyPr>
            <a:normAutofit/>
          </a:bodyPr>
          <a:lstStyle/>
          <a:p>
            <a:r>
              <a:rPr lang="en-CA" dirty="0"/>
              <a:t>Duration 10-20 minutes</a:t>
            </a:r>
          </a:p>
          <a:p>
            <a:r>
              <a:rPr lang="en-CA" dirty="0"/>
              <a:t>Content Requirements</a:t>
            </a:r>
          </a:p>
          <a:p>
            <a:pPr lvl="1"/>
            <a:r>
              <a:rPr lang="en-CA" dirty="0"/>
              <a:t>Technology Overview</a:t>
            </a:r>
          </a:p>
          <a:p>
            <a:pPr lvl="2"/>
            <a:r>
              <a:rPr lang="en-CA" dirty="0"/>
              <a:t>What is it</a:t>
            </a:r>
          </a:p>
          <a:p>
            <a:pPr lvl="2"/>
            <a:r>
              <a:rPr lang="en-CA" dirty="0"/>
              <a:t>What does it do</a:t>
            </a:r>
          </a:p>
          <a:p>
            <a:pPr lvl="2"/>
            <a:r>
              <a:rPr lang="en-CA" dirty="0"/>
              <a:t>Why would you use it</a:t>
            </a:r>
          </a:p>
          <a:p>
            <a:pPr lvl="2"/>
            <a:r>
              <a:rPr lang="en-CA" dirty="0"/>
              <a:t>Where would you use it</a:t>
            </a:r>
          </a:p>
          <a:p>
            <a:pPr lvl="2"/>
            <a:r>
              <a:rPr lang="en-CA" dirty="0"/>
              <a:t>Pros and Cons</a:t>
            </a:r>
          </a:p>
          <a:p>
            <a:pPr lvl="1"/>
            <a:r>
              <a:rPr lang="en-CA" dirty="0"/>
              <a:t>A code demo or technology walk-through</a:t>
            </a:r>
          </a:p>
        </p:txBody>
      </p:sp>
      <p:pic>
        <p:nvPicPr>
          <p:cNvPr id="7" name="Picture 6" descr="A robot presenting information about web development languages to a group of smaller robots ">
            <a:extLst>
              <a:ext uri="{FF2B5EF4-FFF2-40B4-BE49-F238E27FC236}">
                <a16:creationId xmlns:a16="http://schemas.microsoft.com/office/drawing/2014/main" id="{448B9910-08F8-800A-AA60-4AD9490D736B}"/>
              </a:ext>
            </a:extLst>
          </p:cNvPr>
          <p:cNvPicPr>
            <a:picLocks noChangeAspect="1"/>
          </p:cNvPicPr>
          <p:nvPr/>
        </p:nvPicPr>
        <p:blipFill rotWithShape="1">
          <a:blip r:embed="rId2">
            <a:extLst>
              <a:ext uri="{28A0092B-C50C-407E-A947-70E740481C1C}">
                <a14:useLocalDpi xmlns:a14="http://schemas.microsoft.com/office/drawing/2010/main" val="0"/>
              </a:ext>
            </a:extLst>
          </a:blip>
          <a:srcRect t="12005" b="860"/>
          <a:stretch/>
        </p:blipFill>
        <p:spPr>
          <a:xfrm>
            <a:off x="5710731" y="2133600"/>
            <a:ext cx="5643069" cy="3241040"/>
          </a:xfrm>
          <a:prstGeom prst="rect">
            <a:avLst/>
          </a:prstGeom>
        </p:spPr>
      </p:pic>
    </p:spTree>
    <p:extLst>
      <p:ext uri="{BB962C8B-B14F-4D97-AF65-F5344CB8AC3E}">
        <p14:creationId xmlns:p14="http://schemas.microsoft.com/office/powerpoint/2010/main" val="2060860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4D89A-A7CC-1EEB-E1FC-C4C801FFF282}"/>
              </a:ext>
            </a:extLst>
          </p:cNvPr>
          <p:cNvSpPr>
            <a:spLocks noGrp="1"/>
          </p:cNvSpPr>
          <p:nvPr>
            <p:ph type="title"/>
          </p:nvPr>
        </p:nvSpPr>
        <p:spPr>
          <a:xfrm>
            <a:off x="838201" y="162044"/>
            <a:ext cx="10515600" cy="1325563"/>
          </a:xfrm>
        </p:spPr>
        <p:txBody>
          <a:bodyPr/>
          <a:lstStyle/>
          <a:p>
            <a:r>
              <a:rPr lang="en-CA" dirty="0"/>
              <a:t>Project 1b - Website</a:t>
            </a:r>
          </a:p>
        </p:txBody>
      </p:sp>
      <p:sp>
        <p:nvSpPr>
          <p:cNvPr id="3" name="Content Placeholder 2">
            <a:extLst>
              <a:ext uri="{FF2B5EF4-FFF2-40B4-BE49-F238E27FC236}">
                <a16:creationId xmlns:a16="http://schemas.microsoft.com/office/drawing/2014/main" id="{2D1BE526-4520-3A28-CD64-40AE2BECE4F5}"/>
              </a:ext>
            </a:extLst>
          </p:cNvPr>
          <p:cNvSpPr>
            <a:spLocks noGrp="1"/>
          </p:cNvSpPr>
          <p:nvPr>
            <p:ph idx="1"/>
          </p:nvPr>
        </p:nvSpPr>
        <p:spPr>
          <a:xfrm>
            <a:off x="838201" y="1487607"/>
            <a:ext cx="6722660" cy="5005268"/>
          </a:xfrm>
        </p:spPr>
        <p:txBody>
          <a:bodyPr>
            <a:normAutofit/>
          </a:bodyPr>
          <a:lstStyle/>
          <a:p>
            <a:r>
              <a:rPr lang="en-CA" dirty="0"/>
              <a:t>Technical Requirements</a:t>
            </a:r>
          </a:p>
          <a:p>
            <a:pPr lvl="1"/>
            <a:r>
              <a:rPr lang="en-CA" dirty="0"/>
              <a:t>One or more page website</a:t>
            </a:r>
          </a:p>
          <a:p>
            <a:pPr lvl="1"/>
            <a:r>
              <a:rPr lang="en-CA" dirty="0"/>
              <a:t>Hosted and shared using GitHub’s Pages feature</a:t>
            </a:r>
          </a:p>
          <a:p>
            <a:pPr lvl="2"/>
            <a:r>
              <a:rPr lang="en-CA" dirty="0"/>
              <a:t>See this link for instructions on how to create a GitHub Pages site:</a:t>
            </a:r>
          </a:p>
          <a:p>
            <a:pPr lvl="3"/>
            <a:r>
              <a:rPr lang="en-CA" sz="1800" u="sng" dirty="0">
                <a:solidFill>
                  <a:srgbClr val="0000FF"/>
                </a:solidFill>
                <a:effectLst/>
                <a:latin typeface="Calibri" panose="020F0502020204030204" pitchFamily="34" charset="0"/>
                <a:ea typeface="Malgun Gothic" panose="020B0503020000020004" pitchFamily="34" charset="-127"/>
                <a:cs typeface="Times New Roman" panose="02020603050405020304" pitchFamily="18" charset="0"/>
                <a:hlinkClick r:id="rId2"/>
              </a:rPr>
              <a:t>https://docs.github.com/en/pages/getting-started-with-github-pages/creating-a-github-pages-site</a:t>
            </a:r>
            <a:r>
              <a:rPr lang="en-CA" dirty="0">
                <a:effectLst/>
              </a:rPr>
              <a:t> </a:t>
            </a:r>
          </a:p>
          <a:p>
            <a:pPr lvl="1"/>
            <a:r>
              <a:rPr lang="en-CA" dirty="0"/>
              <a:t>Share the URL to your site with the class in the Slack channel for the Web Scripting 3 course</a:t>
            </a:r>
          </a:p>
          <a:p>
            <a:r>
              <a:rPr lang="en-CA" dirty="0"/>
              <a:t>Content Requirements</a:t>
            </a:r>
          </a:p>
          <a:p>
            <a:pPr lvl="1"/>
            <a:r>
              <a:rPr lang="en-CA" dirty="0"/>
              <a:t>Like the presentation, answer the what, why,  where, and how of your chosen topic</a:t>
            </a:r>
          </a:p>
        </p:txBody>
      </p:sp>
      <p:pic>
        <p:nvPicPr>
          <p:cNvPr id="5" name="Picture 4" descr="Hands creating a webpage wireframe">
            <a:extLst>
              <a:ext uri="{FF2B5EF4-FFF2-40B4-BE49-F238E27FC236}">
                <a16:creationId xmlns:a16="http://schemas.microsoft.com/office/drawing/2014/main" id="{6EE3423C-C021-6B1B-3C65-29487906B89C}"/>
              </a:ext>
            </a:extLst>
          </p:cNvPr>
          <p:cNvPicPr>
            <a:picLocks noChangeAspect="1"/>
          </p:cNvPicPr>
          <p:nvPr/>
        </p:nvPicPr>
        <p:blipFill rotWithShape="1">
          <a:blip r:embed="rId3">
            <a:extLst>
              <a:ext uri="{28A0092B-C50C-407E-A947-70E740481C1C}">
                <a14:useLocalDpi xmlns:a14="http://schemas.microsoft.com/office/drawing/2010/main" val="0"/>
              </a:ext>
            </a:extLst>
          </a:blip>
          <a:srcRect l="-3" r="40209"/>
          <a:stretch/>
        </p:blipFill>
        <p:spPr>
          <a:xfrm>
            <a:off x="8164064" y="2097573"/>
            <a:ext cx="3393292" cy="3785335"/>
          </a:xfrm>
          <a:prstGeom prst="rect">
            <a:avLst/>
          </a:prstGeom>
        </p:spPr>
      </p:pic>
    </p:spTree>
    <p:extLst>
      <p:ext uri="{BB962C8B-B14F-4D97-AF65-F5344CB8AC3E}">
        <p14:creationId xmlns:p14="http://schemas.microsoft.com/office/powerpoint/2010/main" val="7327921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43CDD-B9DC-CC3B-B5B4-C5E4DA4D6797}"/>
              </a:ext>
            </a:extLst>
          </p:cNvPr>
          <p:cNvSpPr>
            <a:spLocks noGrp="1"/>
          </p:cNvSpPr>
          <p:nvPr>
            <p:ph type="title"/>
          </p:nvPr>
        </p:nvSpPr>
        <p:spPr>
          <a:xfrm>
            <a:off x="838200" y="222885"/>
            <a:ext cx="10515600" cy="1325563"/>
          </a:xfrm>
        </p:spPr>
        <p:txBody>
          <a:bodyPr/>
          <a:lstStyle/>
          <a:p>
            <a:r>
              <a:rPr lang="en-CA" dirty="0"/>
              <a:t>Project 1a – Presentation Rubric</a:t>
            </a:r>
          </a:p>
        </p:txBody>
      </p:sp>
      <p:sp>
        <p:nvSpPr>
          <p:cNvPr id="3" name="Content Placeholder 2">
            <a:extLst>
              <a:ext uri="{FF2B5EF4-FFF2-40B4-BE49-F238E27FC236}">
                <a16:creationId xmlns:a16="http://schemas.microsoft.com/office/drawing/2014/main" id="{CBECB988-B73C-EA65-BFF8-648F8473E7EF}"/>
              </a:ext>
            </a:extLst>
          </p:cNvPr>
          <p:cNvSpPr>
            <a:spLocks noGrp="1"/>
          </p:cNvSpPr>
          <p:nvPr>
            <p:ph idx="1"/>
          </p:nvPr>
        </p:nvSpPr>
        <p:spPr>
          <a:xfrm>
            <a:off x="688075" y="1548448"/>
            <a:ext cx="10515599" cy="5051306"/>
          </a:xfrm>
        </p:spPr>
        <p:txBody>
          <a:bodyPr>
            <a:normAutofit fontScale="47500" lnSpcReduction="20000"/>
          </a:bodyPr>
          <a:lstStyle/>
          <a:p>
            <a:r>
              <a:rPr lang="en-CA" sz="4000" dirty="0"/>
              <a:t>Excellent level for the evaluation criteria</a:t>
            </a:r>
          </a:p>
          <a:p>
            <a:pPr lvl="1">
              <a:lnSpc>
                <a:spcPct val="140000"/>
              </a:lnSpc>
            </a:pPr>
            <a:r>
              <a:rPr lang="en-CA" sz="4000" b="1" i="0" u="none" strike="noStrike" dirty="0">
                <a:solidFill>
                  <a:srgbClr val="374151"/>
                </a:solidFill>
                <a:effectLst/>
              </a:rPr>
              <a:t>Topic Understanding</a:t>
            </a:r>
            <a:r>
              <a:rPr lang="en-CA" sz="4000" b="0" i="0" u="none" strike="noStrike" dirty="0">
                <a:solidFill>
                  <a:srgbClr val="374151"/>
                </a:solidFill>
                <a:effectLst/>
              </a:rPr>
              <a:t>: Demonstrate a comprehensive understanding of your selected web technology and articulate its use cases and applications well.</a:t>
            </a:r>
          </a:p>
          <a:p>
            <a:pPr lvl="1">
              <a:lnSpc>
                <a:spcPct val="140000"/>
              </a:lnSpc>
            </a:pPr>
            <a:r>
              <a:rPr lang="en-CA" sz="4000" b="1" i="0" u="none" strike="noStrike" dirty="0">
                <a:solidFill>
                  <a:srgbClr val="374151"/>
                </a:solidFill>
                <a:effectLst/>
              </a:rPr>
              <a:t>Code Demo and Walk-Through</a:t>
            </a:r>
            <a:r>
              <a:rPr lang="en-CA" sz="4000" b="0" i="0" u="none" strike="noStrike" dirty="0">
                <a:solidFill>
                  <a:srgbClr val="374151"/>
                </a:solidFill>
                <a:effectLst/>
              </a:rPr>
              <a:t>: Provide an exceptionally clear and insightful code demonstration that not only works but significantly contributes to the understanding of the technology.</a:t>
            </a:r>
          </a:p>
          <a:p>
            <a:pPr lvl="1">
              <a:lnSpc>
                <a:spcPct val="140000"/>
              </a:lnSpc>
            </a:pPr>
            <a:r>
              <a:rPr lang="en-CA" sz="4000" b="1" i="0" u="none" strike="noStrike" dirty="0">
                <a:solidFill>
                  <a:srgbClr val="374151"/>
                </a:solidFill>
                <a:effectLst/>
              </a:rPr>
              <a:t>Presentation Skills</a:t>
            </a:r>
            <a:r>
              <a:rPr lang="en-CA" sz="4000" b="0" i="0" u="none" strike="noStrike" dirty="0">
                <a:solidFill>
                  <a:srgbClr val="374151"/>
                </a:solidFill>
                <a:effectLst/>
              </a:rPr>
              <a:t>: Deliver a presentation that is exceptionally clear, engaging, and well-organized, capturing and maintaining the audience's attention throughout.</a:t>
            </a:r>
          </a:p>
          <a:p>
            <a:pPr lvl="1">
              <a:lnSpc>
                <a:spcPct val="140000"/>
              </a:lnSpc>
            </a:pPr>
            <a:r>
              <a:rPr lang="en-CA" sz="4000" b="1" i="0" u="none" strike="noStrike" dirty="0">
                <a:solidFill>
                  <a:srgbClr val="374151"/>
                </a:solidFill>
                <a:effectLst/>
              </a:rPr>
              <a:t>Group Collaboration</a:t>
            </a:r>
            <a:r>
              <a:rPr lang="en-CA" sz="4000" b="0" i="0" u="none" strike="noStrike" dirty="0">
                <a:solidFill>
                  <a:srgbClr val="374151"/>
                </a:solidFill>
                <a:effectLst/>
              </a:rPr>
              <a:t>: Exhibit clear evidence of equitable and effective collaboration among all group members, where everyone has contributed significantly to the project.</a:t>
            </a:r>
          </a:p>
          <a:p>
            <a:pPr lvl="1">
              <a:lnSpc>
                <a:spcPct val="140000"/>
              </a:lnSpc>
            </a:pPr>
            <a:r>
              <a:rPr lang="en-CA" sz="4000" b="1" i="0" u="none" strike="noStrike" dirty="0">
                <a:solidFill>
                  <a:srgbClr val="374151"/>
                </a:solidFill>
                <a:effectLst/>
              </a:rPr>
              <a:t>Relevance and Originality</a:t>
            </a:r>
            <a:r>
              <a:rPr lang="en-CA" sz="4000" b="0" i="0" u="none" strike="noStrike" dirty="0">
                <a:solidFill>
                  <a:srgbClr val="374151"/>
                </a:solidFill>
                <a:effectLst/>
              </a:rPr>
              <a:t>: Go beyond the basic requirements by adding unique perspectives or elements that are not only relevant but offer original insights into the topic.</a:t>
            </a:r>
          </a:p>
          <a:p>
            <a:pPr lvl="1">
              <a:lnSpc>
                <a:spcPct val="140000"/>
              </a:lnSpc>
            </a:pPr>
            <a:r>
              <a:rPr lang="en-CA" sz="4000" b="1" i="0" u="none" strike="noStrike" dirty="0">
                <a:solidFill>
                  <a:srgbClr val="374151"/>
                </a:solidFill>
                <a:effectLst/>
              </a:rPr>
              <a:t>Time Management</a:t>
            </a:r>
            <a:r>
              <a:rPr lang="en-CA" sz="4000" b="0" i="0" u="none" strike="noStrike" dirty="0">
                <a:solidFill>
                  <a:srgbClr val="374151"/>
                </a:solidFill>
                <a:effectLst/>
              </a:rPr>
              <a:t>: Adhere perfectly to the 10–20-minute guideline, utilizing the time effectively to cover all important points without rushing or stretching the content.</a:t>
            </a:r>
          </a:p>
          <a:p>
            <a:pPr lvl="1"/>
            <a:endParaRPr lang="en-CA" dirty="0"/>
          </a:p>
        </p:txBody>
      </p:sp>
    </p:spTree>
    <p:extLst>
      <p:ext uri="{BB962C8B-B14F-4D97-AF65-F5344CB8AC3E}">
        <p14:creationId xmlns:p14="http://schemas.microsoft.com/office/powerpoint/2010/main" val="26229913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43CDD-B9DC-CC3B-B5B4-C5E4DA4D6797}"/>
              </a:ext>
            </a:extLst>
          </p:cNvPr>
          <p:cNvSpPr>
            <a:spLocks noGrp="1"/>
          </p:cNvSpPr>
          <p:nvPr>
            <p:ph type="title"/>
          </p:nvPr>
        </p:nvSpPr>
        <p:spPr>
          <a:xfrm>
            <a:off x="838201" y="116006"/>
            <a:ext cx="10515600" cy="1325563"/>
          </a:xfrm>
        </p:spPr>
        <p:txBody>
          <a:bodyPr/>
          <a:lstStyle/>
          <a:p>
            <a:r>
              <a:rPr lang="en-CA" dirty="0"/>
              <a:t>Project 1b – Website Rubric</a:t>
            </a:r>
          </a:p>
        </p:txBody>
      </p:sp>
      <p:sp>
        <p:nvSpPr>
          <p:cNvPr id="3" name="Content Placeholder 2">
            <a:extLst>
              <a:ext uri="{FF2B5EF4-FFF2-40B4-BE49-F238E27FC236}">
                <a16:creationId xmlns:a16="http://schemas.microsoft.com/office/drawing/2014/main" id="{CBECB988-B73C-EA65-BFF8-648F8473E7EF}"/>
              </a:ext>
            </a:extLst>
          </p:cNvPr>
          <p:cNvSpPr>
            <a:spLocks noGrp="1"/>
          </p:cNvSpPr>
          <p:nvPr>
            <p:ph idx="1"/>
          </p:nvPr>
        </p:nvSpPr>
        <p:spPr>
          <a:xfrm>
            <a:off x="838200" y="1350129"/>
            <a:ext cx="10515599" cy="5051306"/>
          </a:xfrm>
        </p:spPr>
        <p:txBody>
          <a:bodyPr>
            <a:normAutofit fontScale="55000" lnSpcReduction="20000"/>
          </a:bodyPr>
          <a:lstStyle/>
          <a:p>
            <a:r>
              <a:rPr lang="en-CA" sz="4000" dirty="0"/>
              <a:t>Excellent level for the evaluation criteria</a:t>
            </a:r>
          </a:p>
          <a:p>
            <a:pPr lvl="1">
              <a:lnSpc>
                <a:spcPct val="140000"/>
              </a:lnSpc>
            </a:pPr>
            <a:r>
              <a:rPr lang="en-CA" sz="4000" b="1" i="0" u="none" strike="noStrike" dirty="0">
                <a:solidFill>
                  <a:srgbClr val="374151"/>
                </a:solidFill>
                <a:effectLst/>
              </a:rPr>
              <a:t>Content Quality: </a:t>
            </a:r>
            <a:r>
              <a:rPr lang="en-CA" sz="4000" i="0" u="none" strike="noStrike" dirty="0">
                <a:solidFill>
                  <a:srgbClr val="374151"/>
                </a:solidFill>
                <a:effectLst/>
              </a:rPr>
              <a:t>Present a comprehensive and insightful overview of the selected technology that fulfills all specified content requirements, leaving no gaps in information.</a:t>
            </a:r>
          </a:p>
          <a:p>
            <a:pPr lvl="1">
              <a:lnSpc>
                <a:spcPct val="140000"/>
              </a:lnSpc>
            </a:pPr>
            <a:r>
              <a:rPr lang="en-CA" sz="4000" b="1" i="0" u="none" strike="noStrike" dirty="0">
                <a:solidFill>
                  <a:srgbClr val="374151"/>
                </a:solidFill>
                <a:effectLst/>
              </a:rPr>
              <a:t>Design and Usability: </a:t>
            </a:r>
            <a:r>
              <a:rPr lang="en-CA" sz="4000" i="0" u="none" strike="noStrike" dirty="0">
                <a:solidFill>
                  <a:srgbClr val="374151"/>
                </a:solidFill>
                <a:effectLst/>
              </a:rPr>
              <a:t>Create an exceptionally user-friendly and visually appealing design that complements and enhances the content, ensuring a seamless user experience.</a:t>
            </a:r>
          </a:p>
          <a:p>
            <a:pPr lvl="1">
              <a:lnSpc>
                <a:spcPct val="140000"/>
              </a:lnSpc>
            </a:pPr>
            <a:r>
              <a:rPr lang="en-CA" sz="4000" b="1" i="0" u="none" strike="noStrike" dirty="0">
                <a:solidFill>
                  <a:srgbClr val="374151"/>
                </a:solidFill>
                <a:effectLst/>
              </a:rPr>
              <a:t>Code Quality: </a:t>
            </a:r>
            <a:r>
              <a:rPr lang="en-CA" sz="4000" i="0" u="none" strike="noStrike" dirty="0">
                <a:solidFill>
                  <a:srgbClr val="374151"/>
                </a:solidFill>
                <a:effectLst/>
              </a:rPr>
              <a:t>Develop clean, efficient code that adheres to industry best practices, demonstrating mastery over the technologies used.</a:t>
            </a:r>
          </a:p>
          <a:p>
            <a:pPr lvl="1">
              <a:lnSpc>
                <a:spcPct val="140000"/>
              </a:lnSpc>
            </a:pPr>
            <a:r>
              <a:rPr lang="en-CA" sz="4000" b="1" i="0" u="none" strike="noStrike" dirty="0">
                <a:solidFill>
                  <a:srgbClr val="374151"/>
                </a:solidFill>
                <a:effectLst/>
              </a:rPr>
              <a:t>GitHub Pages: </a:t>
            </a:r>
            <a:r>
              <a:rPr lang="en-CA" sz="4000" i="0" u="none" strike="noStrike" dirty="0">
                <a:solidFill>
                  <a:srgbClr val="374151"/>
                </a:solidFill>
                <a:effectLst/>
              </a:rPr>
              <a:t>Maintain a well-organized public repository and properly set up the GitHub Pages site. The URL should be shared as instructed, and the repository should facilitate easy navigation.</a:t>
            </a:r>
            <a:endParaRPr lang="en-CA" dirty="0"/>
          </a:p>
        </p:txBody>
      </p:sp>
    </p:spTree>
    <p:extLst>
      <p:ext uri="{BB962C8B-B14F-4D97-AF65-F5344CB8AC3E}">
        <p14:creationId xmlns:p14="http://schemas.microsoft.com/office/powerpoint/2010/main" val="10694286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46B3E-98B2-5D1C-3CB8-B162FD91C8FB}"/>
              </a:ext>
            </a:extLst>
          </p:cNvPr>
          <p:cNvSpPr>
            <a:spLocks noGrp="1"/>
          </p:cNvSpPr>
          <p:nvPr>
            <p:ph type="title"/>
          </p:nvPr>
        </p:nvSpPr>
        <p:spPr/>
        <p:txBody>
          <a:bodyPr/>
          <a:lstStyle/>
          <a:p>
            <a:r>
              <a:rPr lang="en-CA" dirty="0"/>
              <a:t>Project Submission</a:t>
            </a:r>
          </a:p>
        </p:txBody>
      </p:sp>
      <p:sp>
        <p:nvSpPr>
          <p:cNvPr id="3" name="Content Placeholder 2">
            <a:extLst>
              <a:ext uri="{FF2B5EF4-FFF2-40B4-BE49-F238E27FC236}">
                <a16:creationId xmlns:a16="http://schemas.microsoft.com/office/drawing/2014/main" id="{B1D87CC2-141E-3D75-0E81-BC80BD9A53B2}"/>
              </a:ext>
            </a:extLst>
          </p:cNvPr>
          <p:cNvSpPr>
            <a:spLocks noGrp="1"/>
          </p:cNvSpPr>
          <p:nvPr>
            <p:ph idx="1"/>
          </p:nvPr>
        </p:nvSpPr>
        <p:spPr/>
        <p:txBody>
          <a:bodyPr/>
          <a:lstStyle/>
          <a:p>
            <a:r>
              <a:rPr lang="en-CA" dirty="0"/>
              <a:t>Live In-Class Presentation</a:t>
            </a:r>
          </a:p>
          <a:p>
            <a:r>
              <a:rPr lang="en-CA" dirty="0"/>
              <a:t>One group member should submit a URL to the group’s GitHub Pages URL</a:t>
            </a:r>
          </a:p>
        </p:txBody>
      </p:sp>
    </p:spTree>
    <p:extLst>
      <p:ext uri="{BB962C8B-B14F-4D97-AF65-F5344CB8AC3E}">
        <p14:creationId xmlns:p14="http://schemas.microsoft.com/office/powerpoint/2010/main" val="1176117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81733-C5AD-A4CF-127D-C902DE6F6A4C}"/>
              </a:ext>
            </a:extLst>
          </p:cNvPr>
          <p:cNvSpPr>
            <a:spLocks noGrp="1"/>
          </p:cNvSpPr>
          <p:nvPr>
            <p:ph type="title"/>
          </p:nvPr>
        </p:nvSpPr>
        <p:spPr/>
        <p:txBody>
          <a:bodyPr/>
          <a:lstStyle/>
          <a:p>
            <a:r>
              <a:rPr lang="en-CA" dirty="0"/>
              <a:t>Project Penalties</a:t>
            </a:r>
          </a:p>
        </p:txBody>
      </p:sp>
      <p:sp>
        <p:nvSpPr>
          <p:cNvPr id="3" name="Content Placeholder 2">
            <a:extLst>
              <a:ext uri="{FF2B5EF4-FFF2-40B4-BE49-F238E27FC236}">
                <a16:creationId xmlns:a16="http://schemas.microsoft.com/office/drawing/2014/main" id="{98003109-9F8C-2CE3-E8A5-C27486648F51}"/>
              </a:ext>
            </a:extLst>
          </p:cNvPr>
          <p:cNvSpPr>
            <a:spLocks noGrp="1"/>
          </p:cNvSpPr>
          <p:nvPr>
            <p:ph idx="1"/>
          </p:nvPr>
        </p:nvSpPr>
        <p:spPr/>
        <p:txBody>
          <a:bodyPr/>
          <a:lstStyle/>
          <a:p>
            <a:r>
              <a:rPr lang="en-CA" dirty="0"/>
              <a:t>Presentation component</a:t>
            </a:r>
          </a:p>
          <a:p>
            <a:pPr lvl="1"/>
            <a:r>
              <a:rPr lang="en-CA" dirty="0"/>
              <a:t>10% for not being in attendance for other group presentations</a:t>
            </a:r>
          </a:p>
          <a:p>
            <a:r>
              <a:rPr lang="en-CA" dirty="0"/>
              <a:t>Website component</a:t>
            </a:r>
          </a:p>
          <a:p>
            <a:pPr lvl="1"/>
            <a:r>
              <a:rPr lang="en-CA" dirty="0"/>
              <a:t>5% per to a maximum of 50%</a:t>
            </a:r>
          </a:p>
          <a:p>
            <a:pPr lvl="1"/>
            <a:r>
              <a:rPr lang="en-CA" dirty="0"/>
              <a:t>No projects accepted that are more than 14 days late</a:t>
            </a:r>
          </a:p>
        </p:txBody>
      </p:sp>
    </p:spTree>
    <p:extLst>
      <p:ext uri="{BB962C8B-B14F-4D97-AF65-F5344CB8AC3E}">
        <p14:creationId xmlns:p14="http://schemas.microsoft.com/office/powerpoint/2010/main" val="5087873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944DD-5C44-51DF-E104-896738E08E29}"/>
              </a:ext>
            </a:extLst>
          </p:cNvPr>
          <p:cNvSpPr>
            <a:spLocks noGrp="1"/>
          </p:cNvSpPr>
          <p:nvPr>
            <p:ph type="title"/>
          </p:nvPr>
        </p:nvSpPr>
        <p:spPr>
          <a:xfrm>
            <a:off x="838200" y="257577"/>
            <a:ext cx="10515600" cy="1325563"/>
          </a:xfrm>
        </p:spPr>
        <p:txBody>
          <a:bodyPr/>
          <a:lstStyle/>
          <a:p>
            <a:r>
              <a:rPr lang="en-CA" dirty="0"/>
              <a:t>Strategies for Effective Group Work</a:t>
            </a:r>
          </a:p>
        </p:txBody>
      </p:sp>
      <p:sp>
        <p:nvSpPr>
          <p:cNvPr id="3" name="Content Placeholder 2">
            <a:extLst>
              <a:ext uri="{FF2B5EF4-FFF2-40B4-BE49-F238E27FC236}">
                <a16:creationId xmlns:a16="http://schemas.microsoft.com/office/drawing/2014/main" id="{820521F4-7E6D-A0C2-F100-887F599FAB39}"/>
              </a:ext>
            </a:extLst>
          </p:cNvPr>
          <p:cNvSpPr>
            <a:spLocks noGrp="1"/>
          </p:cNvSpPr>
          <p:nvPr>
            <p:ph idx="1"/>
          </p:nvPr>
        </p:nvSpPr>
        <p:spPr>
          <a:xfrm>
            <a:off x="838200" y="1583140"/>
            <a:ext cx="10515600" cy="4413319"/>
          </a:xfrm>
        </p:spPr>
        <p:txBody>
          <a:bodyPr>
            <a:normAutofit fontScale="92500" lnSpcReduction="20000"/>
          </a:bodyPr>
          <a:lstStyle/>
          <a:p>
            <a:pPr algn="l">
              <a:lnSpc>
                <a:spcPct val="120000"/>
              </a:lnSpc>
              <a:spcBef>
                <a:spcPts val="600"/>
              </a:spcBef>
              <a:spcAft>
                <a:spcPts val="600"/>
              </a:spcAft>
              <a:buFont typeface="Arial" panose="020B0604020202020204" pitchFamily="34" charset="0"/>
              <a:buChar char="•"/>
            </a:pPr>
            <a:r>
              <a:rPr lang="en-CA" b="1" i="0" u="none" strike="noStrike" dirty="0">
                <a:solidFill>
                  <a:srgbClr val="374151"/>
                </a:solidFill>
                <a:effectLst/>
                <a:latin typeface="Söhne"/>
              </a:rPr>
              <a:t>Clear Role Assignment</a:t>
            </a:r>
            <a:r>
              <a:rPr lang="en-CA" b="0" i="0" u="none" strike="noStrike" dirty="0">
                <a:solidFill>
                  <a:srgbClr val="374151"/>
                </a:solidFill>
                <a:effectLst/>
                <a:latin typeface="Söhne"/>
              </a:rPr>
              <a:t>: Define roles and responsibilities for each group member to ensure a balanced workload.</a:t>
            </a:r>
          </a:p>
          <a:p>
            <a:pPr algn="l">
              <a:lnSpc>
                <a:spcPct val="120000"/>
              </a:lnSpc>
              <a:spcBef>
                <a:spcPts val="600"/>
              </a:spcBef>
              <a:spcAft>
                <a:spcPts val="600"/>
              </a:spcAft>
              <a:buFont typeface="Arial" panose="020B0604020202020204" pitchFamily="34" charset="0"/>
              <a:buChar char="•"/>
            </a:pPr>
            <a:r>
              <a:rPr lang="en-CA" b="1" i="0" u="none" strike="noStrike" dirty="0">
                <a:solidFill>
                  <a:srgbClr val="374151"/>
                </a:solidFill>
                <a:effectLst/>
                <a:latin typeface="Söhne"/>
              </a:rPr>
              <a:t>Communication Channels</a:t>
            </a:r>
            <a:r>
              <a:rPr lang="en-CA" b="0" i="0" u="none" strike="noStrike" dirty="0">
                <a:solidFill>
                  <a:srgbClr val="374151"/>
                </a:solidFill>
                <a:effectLst/>
                <a:latin typeface="Söhne"/>
              </a:rPr>
              <a:t>: Establish a regular communication channel such as Slack, Microsoft Teams, or regular meetings to keep everyone in the loop.</a:t>
            </a:r>
          </a:p>
          <a:p>
            <a:pPr algn="l">
              <a:lnSpc>
                <a:spcPct val="120000"/>
              </a:lnSpc>
              <a:spcBef>
                <a:spcPts val="600"/>
              </a:spcBef>
              <a:spcAft>
                <a:spcPts val="600"/>
              </a:spcAft>
              <a:buFont typeface="Arial" panose="020B0604020202020204" pitchFamily="34" charset="0"/>
              <a:buChar char="•"/>
            </a:pPr>
            <a:r>
              <a:rPr lang="en-CA" b="1" i="0" u="none" strike="noStrike" dirty="0">
                <a:solidFill>
                  <a:srgbClr val="374151"/>
                </a:solidFill>
                <a:effectLst/>
                <a:latin typeface="Söhne"/>
              </a:rPr>
              <a:t>Timelines and Milestones</a:t>
            </a:r>
            <a:r>
              <a:rPr lang="en-CA" b="0" i="0" u="none" strike="noStrike" dirty="0">
                <a:solidFill>
                  <a:srgbClr val="374151"/>
                </a:solidFill>
                <a:effectLst/>
                <a:latin typeface="Söhne"/>
              </a:rPr>
              <a:t>: Develop a project timeline with milestones and deadlines to keep the team on track.</a:t>
            </a:r>
          </a:p>
          <a:p>
            <a:pPr algn="l">
              <a:lnSpc>
                <a:spcPct val="120000"/>
              </a:lnSpc>
              <a:spcBef>
                <a:spcPts val="600"/>
              </a:spcBef>
              <a:spcAft>
                <a:spcPts val="600"/>
              </a:spcAft>
              <a:buFont typeface="Arial" panose="020B0604020202020204" pitchFamily="34" charset="0"/>
              <a:buChar char="•"/>
            </a:pPr>
            <a:r>
              <a:rPr lang="en-CA" b="1" i="0" u="none" strike="noStrike" dirty="0">
                <a:solidFill>
                  <a:srgbClr val="374151"/>
                </a:solidFill>
                <a:effectLst/>
                <a:latin typeface="Söhne"/>
              </a:rPr>
              <a:t>Conflict Resolution</a:t>
            </a:r>
            <a:r>
              <a:rPr lang="en-CA" b="0" i="0" u="none" strike="noStrike" dirty="0">
                <a:solidFill>
                  <a:srgbClr val="374151"/>
                </a:solidFill>
                <a:effectLst/>
                <a:latin typeface="Söhne"/>
              </a:rPr>
              <a:t>: Agree on a method for resolving conflicts or making decisions, whether by majority vote or consensus.</a:t>
            </a:r>
          </a:p>
        </p:txBody>
      </p:sp>
      <p:sp>
        <p:nvSpPr>
          <p:cNvPr id="6" name="TextBox 5">
            <a:extLst>
              <a:ext uri="{FF2B5EF4-FFF2-40B4-BE49-F238E27FC236}">
                <a16:creationId xmlns:a16="http://schemas.microsoft.com/office/drawing/2014/main" id="{F5B1088A-CE14-60E5-C8AD-33B508484DBA}"/>
              </a:ext>
            </a:extLst>
          </p:cNvPr>
          <p:cNvSpPr txBox="1"/>
          <p:nvPr/>
        </p:nvSpPr>
        <p:spPr>
          <a:xfrm>
            <a:off x="379760" y="6513830"/>
            <a:ext cx="4872959" cy="276999"/>
          </a:xfrm>
          <a:prstGeom prst="rect">
            <a:avLst/>
          </a:prstGeom>
          <a:noFill/>
        </p:spPr>
        <p:txBody>
          <a:bodyPr wrap="square" rtlCol="0">
            <a:spAutoFit/>
          </a:bodyPr>
          <a:lstStyle/>
          <a:p>
            <a:r>
              <a:rPr lang="en-US" sz="1200" b="1" dirty="0"/>
              <a:t>Note:</a:t>
            </a:r>
            <a:r>
              <a:rPr lang="en-US" sz="1200" dirty="0"/>
              <a:t> The above edited points were originally  generated by </a:t>
            </a:r>
            <a:r>
              <a:rPr lang="en-US" sz="1200" dirty="0" err="1"/>
              <a:t>ChatGPT</a:t>
            </a:r>
            <a:endParaRPr lang="en-US" sz="1200" dirty="0"/>
          </a:p>
        </p:txBody>
      </p:sp>
    </p:spTree>
    <p:extLst>
      <p:ext uri="{BB962C8B-B14F-4D97-AF65-F5344CB8AC3E}">
        <p14:creationId xmlns:p14="http://schemas.microsoft.com/office/powerpoint/2010/main" val="23856779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944DD-5C44-51DF-E104-896738E08E29}"/>
              </a:ext>
            </a:extLst>
          </p:cNvPr>
          <p:cNvSpPr>
            <a:spLocks noGrp="1"/>
          </p:cNvSpPr>
          <p:nvPr>
            <p:ph type="title"/>
          </p:nvPr>
        </p:nvSpPr>
        <p:spPr>
          <a:xfrm>
            <a:off x="838200" y="257577"/>
            <a:ext cx="10515600" cy="1325563"/>
          </a:xfrm>
        </p:spPr>
        <p:txBody>
          <a:bodyPr/>
          <a:lstStyle/>
          <a:p>
            <a:r>
              <a:rPr lang="en-CA" dirty="0"/>
              <a:t>Strategies for Effective Group Work</a:t>
            </a:r>
          </a:p>
        </p:txBody>
      </p:sp>
      <p:sp>
        <p:nvSpPr>
          <p:cNvPr id="3" name="Content Placeholder 2">
            <a:extLst>
              <a:ext uri="{FF2B5EF4-FFF2-40B4-BE49-F238E27FC236}">
                <a16:creationId xmlns:a16="http://schemas.microsoft.com/office/drawing/2014/main" id="{820521F4-7E6D-A0C2-F100-887F599FAB39}"/>
              </a:ext>
            </a:extLst>
          </p:cNvPr>
          <p:cNvSpPr>
            <a:spLocks noGrp="1"/>
          </p:cNvSpPr>
          <p:nvPr>
            <p:ph idx="1"/>
          </p:nvPr>
        </p:nvSpPr>
        <p:spPr>
          <a:xfrm>
            <a:off x="838200" y="1445614"/>
            <a:ext cx="10515600" cy="4686276"/>
          </a:xfrm>
        </p:spPr>
        <p:txBody>
          <a:bodyPr>
            <a:normAutofit/>
          </a:bodyPr>
          <a:lstStyle/>
          <a:p>
            <a:pPr algn="l">
              <a:lnSpc>
                <a:spcPct val="120000"/>
              </a:lnSpc>
              <a:spcBef>
                <a:spcPts val="600"/>
              </a:spcBef>
              <a:spcAft>
                <a:spcPts val="600"/>
              </a:spcAft>
              <a:buFont typeface="Arial" panose="020B0604020202020204" pitchFamily="34" charset="0"/>
              <a:buChar char="•"/>
            </a:pPr>
            <a:r>
              <a:rPr lang="en-CA" b="1" i="0" u="none" strike="noStrike" dirty="0">
                <a:solidFill>
                  <a:srgbClr val="374151"/>
                </a:solidFill>
                <a:effectLst/>
                <a:latin typeface="Söhne"/>
              </a:rPr>
              <a:t>Version Control</a:t>
            </a:r>
            <a:r>
              <a:rPr lang="en-CA" b="0" i="0" u="none" strike="noStrike" dirty="0">
                <a:solidFill>
                  <a:srgbClr val="374151"/>
                </a:solidFill>
                <a:effectLst/>
                <a:latin typeface="Söhne"/>
              </a:rPr>
              <a:t>: Utilize version control tools like Git to manage changes and avoid work duplication.</a:t>
            </a:r>
          </a:p>
          <a:p>
            <a:pPr algn="l">
              <a:lnSpc>
                <a:spcPct val="120000"/>
              </a:lnSpc>
              <a:spcBef>
                <a:spcPts val="600"/>
              </a:spcBef>
              <a:spcAft>
                <a:spcPts val="600"/>
              </a:spcAft>
              <a:buFont typeface="Arial" panose="020B0604020202020204" pitchFamily="34" charset="0"/>
              <a:buChar char="•"/>
            </a:pPr>
            <a:r>
              <a:rPr lang="en-CA" b="1" i="0" u="none" strike="noStrike" dirty="0">
                <a:solidFill>
                  <a:srgbClr val="374151"/>
                </a:solidFill>
                <a:effectLst/>
                <a:latin typeface="Söhne"/>
              </a:rPr>
              <a:t>Regular Check-ins</a:t>
            </a:r>
            <a:r>
              <a:rPr lang="en-CA" b="0" i="0" u="none" strike="noStrike" dirty="0">
                <a:solidFill>
                  <a:srgbClr val="374151"/>
                </a:solidFill>
                <a:effectLst/>
                <a:latin typeface="Söhne"/>
              </a:rPr>
              <a:t>: Schedule meetings to assess progress, discuss challenges, and recalibrate roles or tasks as needed.</a:t>
            </a:r>
          </a:p>
          <a:p>
            <a:pPr algn="l">
              <a:lnSpc>
                <a:spcPct val="120000"/>
              </a:lnSpc>
              <a:spcBef>
                <a:spcPts val="600"/>
              </a:spcBef>
              <a:spcAft>
                <a:spcPts val="600"/>
              </a:spcAft>
              <a:buFont typeface="Arial" panose="020B0604020202020204" pitchFamily="34" charset="0"/>
              <a:buChar char="•"/>
            </a:pPr>
            <a:r>
              <a:rPr lang="en-CA" b="1" i="0" u="none" strike="noStrike" dirty="0">
                <a:solidFill>
                  <a:srgbClr val="374151"/>
                </a:solidFill>
                <a:effectLst/>
                <a:latin typeface="Söhne"/>
              </a:rPr>
              <a:t>Peer Reviews</a:t>
            </a:r>
            <a:r>
              <a:rPr lang="en-CA" b="0" i="0" u="none" strike="noStrike" dirty="0">
                <a:solidFill>
                  <a:srgbClr val="374151"/>
                </a:solidFill>
                <a:effectLst/>
                <a:latin typeface="Söhne"/>
              </a:rPr>
              <a:t>: Incorporate a peer review process to evaluate each other’s contributions and ensure high-quality output.</a:t>
            </a:r>
          </a:p>
          <a:p>
            <a:pPr algn="l">
              <a:lnSpc>
                <a:spcPct val="120000"/>
              </a:lnSpc>
              <a:spcBef>
                <a:spcPts val="600"/>
              </a:spcBef>
              <a:spcAft>
                <a:spcPts val="600"/>
              </a:spcAft>
              <a:buFont typeface="Arial" panose="020B0604020202020204" pitchFamily="34" charset="0"/>
              <a:buChar char="•"/>
            </a:pPr>
            <a:r>
              <a:rPr lang="en-CA" b="1" i="0" u="none" strike="noStrike" dirty="0">
                <a:solidFill>
                  <a:srgbClr val="374151"/>
                </a:solidFill>
                <a:effectLst/>
                <a:latin typeface="Söhne"/>
              </a:rPr>
              <a:t>Feedback Loops</a:t>
            </a:r>
            <a:r>
              <a:rPr lang="en-CA" b="0" i="0" u="none" strike="noStrike" dirty="0">
                <a:solidFill>
                  <a:srgbClr val="374151"/>
                </a:solidFill>
                <a:effectLst/>
                <a:latin typeface="Söhne"/>
              </a:rPr>
              <a:t>: Create mechanisms for internal feedback before the final submission to improve the quality of the work.</a:t>
            </a:r>
          </a:p>
        </p:txBody>
      </p:sp>
      <p:sp>
        <p:nvSpPr>
          <p:cNvPr id="6" name="TextBox 5">
            <a:extLst>
              <a:ext uri="{FF2B5EF4-FFF2-40B4-BE49-F238E27FC236}">
                <a16:creationId xmlns:a16="http://schemas.microsoft.com/office/drawing/2014/main" id="{F5B1088A-CE14-60E5-C8AD-33B508484DBA}"/>
              </a:ext>
            </a:extLst>
          </p:cNvPr>
          <p:cNvSpPr txBox="1"/>
          <p:nvPr/>
        </p:nvSpPr>
        <p:spPr>
          <a:xfrm>
            <a:off x="379760" y="6513830"/>
            <a:ext cx="4872959" cy="276999"/>
          </a:xfrm>
          <a:prstGeom prst="rect">
            <a:avLst/>
          </a:prstGeom>
          <a:noFill/>
        </p:spPr>
        <p:txBody>
          <a:bodyPr wrap="square" rtlCol="0">
            <a:spAutoFit/>
          </a:bodyPr>
          <a:lstStyle/>
          <a:p>
            <a:r>
              <a:rPr lang="en-US" sz="1200" b="1" dirty="0"/>
              <a:t>Note:</a:t>
            </a:r>
            <a:r>
              <a:rPr lang="en-US" sz="1200" dirty="0"/>
              <a:t> The above edited points were originally  generated by </a:t>
            </a:r>
            <a:r>
              <a:rPr lang="en-US" sz="1200" dirty="0" err="1"/>
              <a:t>ChatGPT</a:t>
            </a:r>
            <a:endParaRPr lang="en-US" sz="1200" dirty="0"/>
          </a:p>
        </p:txBody>
      </p:sp>
    </p:spTree>
    <p:extLst>
      <p:ext uri="{BB962C8B-B14F-4D97-AF65-F5344CB8AC3E}">
        <p14:creationId xmlns:p14="http://schemas.microsoft.com/office/powerpoint/2010/main" val="22980552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9D6B2-6D1A-C961-B196-46E37F077FD9}"/>
              </a:ext>
            </a:extLst>
          </p:cNvPr>
          <p:cNvSpPr>
            <a:spLocks noGrp="1"/>
          </p:cNvSpPr>
          <p:nvPr>
            <p:ph type="title"/>
          </p:nvPr>
        </p:nvSpPr>
        <p:spPr/>
        <p:txBody>
          <a:bodyPr/>
          <a:lstStyle/>
          <a:p>
            <a:r>
              <a:rPr lang="en-CA" dirty="0"/>
              <a:t>FAQs</a:t>
            </a:r>
          </a:p>
        </p:txBody>
      </p:sp>
      <p:sp>
        <p:nvSpPr>
          <p:cNvPr id="3" name="Content Placeholder 2">
            <a:extLst>
              <a:ext uri="{FF2B5EF4-FFF2-40B4-BE49-F238E27FC236}">
                <a16:creationId xmlns:a16="http://schemas.microsoft.com/office/drawing/2014/main" id="{D7CFC5F5-02FD-7E83-B94E-F1F1E9729699}"/>
              </a:ext>
            </a:extLst>
          </p:cNvPr>
          <p:cNvSpPr>
            <a:spLocks noGrp="1"/>
          </p:cNvSpPr>
          <p:nvPr>
            <p:ph idx="1"/>
          </p:nvPr>
        </p:nvSpPr>
        <p:spPr>
          <a:xfrm>
            <a:off x="838200" y="1690688"/>
            <a:ext cx="10515600" cy="4351338"/>
          </a:xfrm>
        </p:spPr>
        <p:txBody>
          <a:bodyPr>
            <a:normAutofit fontScale="92500" lnSpcReduction="10000"/>
          </a:bodyPr>
          <a:lstStyle/>
          <a:p>
            <a:pPr>
              <a:lnSpc>
                <a:spcPct val="115000"/>
              </a:lnSpc>
            </a:pPr>
            <a:r>
              <a:rPr lang="en-CA" sz="2000" b="1" dirty="0">
                <a:effectLst/>
                <a:latin typeface="Calibri" panose="020F0502020204030204" pitchFamily="34" charset="0"/>
                <a:ea typeface="Malgun Gothic" panose="020B0503020000020004" pitchFamily="34" charset="-127"/>
                <a:cs typeface="Times New Roman" panose="02020603050405020304" pitchFamily="18" charset="0"/>
              </a:rPr>
              <a:t>What technology should my presentation be in?</a:t>
            </a:r>
          </a:p>
          <a:p>
            <a:pPr lvl="1">
              <a:lnSpc>
                <a:spcPct val="115000"/>
              </a:lnSpc>
            </a:pPr>
            <a:r>
              <a:rPr lang="en-CA" sz="2000" dirty="0">
                <a:effectLst/>
                <a:latin typeface="Calibri" panose="020F0502020204030204" pitchFamily="34" charset="0"/>
                <a:ea typeface="Malgun Gothic" panose="020B0503020000020004" pitchFamily="34" charset="-127"/>
                <a:cs typeface="Times New Roman" panose="02020603050405020304" pitchFamily="18" charset="0"/>
              </a:rPr>
              <a:t>You can use whatever you like…</a:t>
            </a:r>
          </a:p>
          <a:p>
            <a:pPr lvl="2">
              <a:lnSpc>
                <a:spcPct val="115000"/>
              </a:lnSpc>
            </a:pPr>
            <a:r>
              <a:rPr lang="en-CA" dirty="0">
                <a:effectLst/>
                <a:latin typeface="Calibri" panose="020F0502020204030204" pitchFamily="34" charset="0"/>
                <a:ea typeface="Malgun Gothic" panose="020B0503020000020004" pitchFamily="34" charset="-127"/>
                <a:cs typeface="Times New Roman" panose="02020603050405020304" pitchFamily="18" charset="0"/>
              </a:rPr>
              <a:t>PPT, Google Slides, Canva, or other web-based presentation tools could be used.</a:t>
            </a:r>
          </a:p>
          <a:p>
            <a:pPr lvl="2">
              <a:lnSpc>
                <a:spcPct val="115000"/>
              </a:lnSpc>
            </a:pPr>
            <a:r>
              <a:rPr lang="en-CA" dirty="0">
                <a:effectLst/>
                <a:latin typeface="Calibri" panose="020F0502020204030204" pitchFamily="34" charset="0"/>
                <a:ea typeface="Malgun Gothic" panose="020B0503020000020004" pitchFamily="34" charset="-127"/>
                <a:cs typeface="Times New Roman" panose="02020603050405020304" pitchFamily="18" charset="0"/>
              </a:rPr>
              <a:t>Create a web page and present that.</a:t>
            </a:r>
          </a:p>
          <a:p>
            <a:pPr lvl="2">
              <a:lnSpc>
                <a:spcPct val="115000"/>
              </a:lnSpc>
            </a:pPr>
            <a:r>
              <a:rPr lang="en-CA" dirty="0">
                <a:effectLst/>
                <a:latin typeface="Calibri" panose="020F0502020204030204" pitchFamily="34" charset="0"/>
                <a:ea typeface="Malgun Gothic" panose="020B0503020000020004" pitchFamily="34" charset="-127"/>
                <a:cs typeface="Times New Roman" panose="02020603050405020304" pitchFamily="18" charset="0"/>
              </a:rPr>
              <a:t>Create demo pages and show your code…</a:t>
            </a:r>
          </a:p>
          <a:p>
            <a:pPr lvl="1">
              <a:lnSpc>
                <a:spcPct val="115000"/>
              </a:lnSpc>
            </a:pPr>
            <a:r>
              <a:rPr lang="en-CA" sz="2000" dirty="0">
                <a:effectLst/>
                <a:latin typeface="Calibri" panose="020F0502020204030204" pitchFamily="34" charset="0"/>
                <a:ea typeface="Malgun Gothic" panose="020B0503020000020004" pitchFamily="34" charset="-127"/>
                <a:cs typeface="Times New Roman" panose="02020603050405020304" pitchFamily="18" charset="0"/>
              </a:rPr>
              <a:t>The goal of the presentation is to communicate what, why, where, and how of the technology to the class.</a:t>
            </a:r>
          </a:p>
          <a:p>
            <a:pPr>
              <a:lnSpc>
                <a:spcPct val="115000"/>
              </a:lnSpc>
            </a:pPr>
            <a:r>
              <a:rPr lang="en-CA" sz="2000" b="1" dirty="0">
                <a:effectLst/>
                <a:latin typeface="Calibri" panose="020F0502020204030204" pitchFamily="34" charset="0"/>
                <a:ea typeface="Malgun Gothic" panose="020B0503020000020004" pitchFamily="34" charset="-127"/>
                <a:cs typeface="Times New Roman" panose="02020603050405020304" pitchFamily="18" charset="0"/>
              </a:rPr>
              <a:t>Can we show a pre-existing YouTube video not made by our group on the screen and call it a day?</a:t>
            </a:r>
          </a:p>
          <a:p>
            <a:pPr lvl="1">
              <a:lnSpc>
                <a:spcPct val="115000"/>
              </a:lnSpc>
            </a:pPr>
            <a:r>
              <a:rPr lang="en-CA" sz="2000" dirty="0">
                <a:effectLst/>
                <a:latin typeface="Calibri" panose="020F0502020204030204" pitchFamily="34" charset="0"/>
                <a:ea typeface="Malgun Gothic" panose="020B0503020000020004" pitchFamily="34" charset="-127"/>
                <a:cs typeface="Times New Roman" panose="02020603050405020304" pitchFamily="18" charset="0"/>
              </a:rPr>
              <a:t>No, however, if the video you are showing is less than 30% of the total duration of your presentation, then that is fine.</a:t>
            </a:r>
          </a:p>
          <a:p>
            <a:pPr lvl="1">
              <a:lnSpc>
                <a:spcPct val="115000"/>
              </a:lnSpc>
            </a:pPr>
            <a:r>
              <a:rPr lang="en-CA" sz="2000" dirty="0">
                <a:effectLst/>
                <a:latin typeface="Calibri" panose="020F0502020204030204" pitchFamily="34" charset="0"/>
                <a:ea typeface="Malgun Gothic" panose="020B0503020000020004" pitchFamily="34" charset="-127"/>
                <a:cs typeface="Times New Roman" panose="02020603050405020304" pitchFamily="18" charset="0"/>
              </a:rPr>
              <a:t>You are allowed to include links to videos or embed videos made by others on your GitHub Pages website.</a:t>
            </a:r>
          </a:p>
        </p:txBody>
      </p:sp>
    </p:spTree>
    <p:extLst>
      <p:ext uri="{BB962C8B-B14F-4D97-AF65-F5344CB8AC3E}">
        <p14:creationId xmlns:p14="http://schemas.microsoft.com/office/powerpoint/2010/main" val="1342400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2C5AE-33ED-8EB3-983E-F7F2733FC082}"/>
              </a:ext>
            </a:extLst>
          </p:cNvPr>
          <p:cNvSpPr>
            <a:spLocks noGrp="1"/>
          </p:cNvSpPr>
          <p:nvPr>
            <p:ph type="ctrTitle"/>
          </p:nvPr>
        </p:nvSpPr>
        <p:spPr>
          <a:xfrm>
            <a:off x="1524000" y="1417003"/>
            <a:ext cx="9144000" cy="2387600"/>
          </a:xfrm>
        </p:spPr>
        <p:txBody>
          <a:bodyPr/>
          <a:lstStyle/>
          <a:p>
            <a:r>
              <a:rPr lang="en-CA" dirty="0"/>
              <a:t>HTML Forms</a:t>
            </a:r>
          </a:p>
        </p:txBody>
      </p:sp>
    </p:spTree>
    <p:extLst>
      <p:ext uri="{BB962C8B-B14F-4D97-AF65-F5344CB8AC3E}">
        <p14:creationId xmlns:p14="http://schemas.microsoft.com/office/powerpoint/2010/main" val="22402594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9D6B2-6D1A-C961-B196-46E37F077FD9}"/>
              </a:ext>
            </a:extLst>
          </p:cNvPr>
          <p:cNvSpPr>
            <a:spLocks noGrp="1"/>
          </p:cNvSpPr>
          <p:nvPr>
            <p:ph type="title"/>
          </p:nvPr>
        </p:nvSpPr>
        <p:spPr/>
        <p:txBody>
          <a:bodyPr/>
          <a:lstStyle/>
          <a:p>
            <a:r>
              <a:rPr lang="en-CA" dirty="0"/>
              <a:t>FAQs</a:t>
            </a:r>
          </a:p>
        </p:txBody>
      </p:sp>
      <p:sp>
        <p:nvSpPr>
          <p:cNvPr id="3" name="Content Placeholder 2">
            <a:extLst>
              <a:ext uri="{FF2B5EF4-FFF2-40B4-BE49-F238E27FC236}">
                <a16:creationId xmlns:a16="http://schemas.microsoft.com/office/drawing/2014/main" id="{D7CFC5F5-02FD-7E83-B94E-F1F1E9729699}"/>
              </a:ext>
            </a:extLst>
          </p:cNvPr>
          <p:cNvSpPr>
            <a:spLocks noGrp="1"/>
          </p:cNvSpPr>
          <p:nvPr>
            <p:ph idx="1"/>
          </p:nvPr>
        </p:nvSpPr>
        <p:spPr>
          <a:xfrm>
            <a:off x="838200" y="1593613"/>
            <a:ext cx="10515600" cy="4351338"/>
          </a:xfrm>
        </p:spPr>
        <p:txBody>
          <a:bodyPr>
            <a:normAutofit lnSpcReduction="10000"/>
          </a:bodyPr>
          <a:lstStyle/>
          <a:p>
            <a:pPr>
              <a:lnSpc>
                <a:spcPct val="115000"/>
              </a:lnSpc>
            </a:pPr>
            <a:r>
              <a:rPr lang="en-CA" sz="2000" b="1" dirty="0">
                <a:effectLst/>
                <a:latin typeface="Calibri" panose="020F0502020204030204" pitchFamily="34" charset="0"/>
                <a:ea typeface="Malgun Gothic" panose="020B0503020000020004" pitchFamily="34" charset="-127"/>
                <a:cs typeface="Times New Roman" panose="02020603050405020304" pitchFamily="18" charset="0"/>
              </a:rPr>
              <a:t>Can we use Bootstrap for our GitHub pages site?</a:t>
            </a:r>
          </a:p>
          <a:p>
            <a:pPr lvl="1">
              <a:lnSpc>
                <a:spcPct val="115000"/>
              </a:lnSpc>
            </a:pPr>
            <a:r>
              <a:rPr lang="en-CA" sz="2000" dirty="0">
                <a:effectLst/>
                <a:latin typeface="Calibri" panose="020F0502020204030204" pitchFamily="34" charset="0"/>
                <a:ea typeface="Malgun Gothic" panose="020B0503020000020004" pitchFamily="34" charset="-127"/>
                <a:cs typeface="Times New Roman" panose="02020603050405020304" pitchFamily="18" charset="0"/>
              </a:rPr>
              <a:t>Yes</a:t>
            </a:r>
          </a:p>
          <a:p>
            <a:pPr>
              <a:lnSpc>
                <a:spcPct val="115000"/>
              </a:lnSpc>
            </a:pPr>
            <a:r>
              <a:rPr lang="en-CA" sz="2000" b="1" dirty="0">
                <a:effectLst/>
                <a:latin typeface="Calibri" panose="020F0502020204030204" pitchFamily="34" charset="0"/>
                <a:ea typeface="Malgun Gothic" panose="020B0503020000020004" pitchFamily="34" charset="-127"/>
                <a:cs typeface="Times New Roman" panose="02020603050405020304" pitchFamily="18" charset="0"/>
              </a:rPr>
              <a:t>Can we use other web technologies like Sass and jQuery?</a:t>
            </a:r>
          </a:p>
          <a:p>
            <a:pPr lvl="1">
              <a:lnSpc>
                <a:spcPct val="115000"/>
              </a:lnSpc>
            </a:pPr>
            <a:r>
              <a:rPr lang="en-CA" sz="2000" dirty="0">
                <a:effectLst/>
                <a:latin typeface="Calibri" panose="020F0502020204030204" pitchFamily="34" charset="0"/>
                <a:ea typeface="Malgun Gothic" panose="020B0503020000020004" pitchFamily="34" charset="-127"/>
                <a:cs typeface="Times New Roman" panose="02020603050405020304" pitchFamily="18" charset="0"/>
              </a:rPr>
              <a:t>Yes, if</a:t>
            </a:r>
            <a:r>
              <a:rPr lang="en-CA" sz="2000" dirty="0">
                <a:latin typeface="Calibri" panose="020F0502020204030204" pitchFamily="34" charset="0"/>
                <a:ea typeface="Malgun Gothic" panose="020B0503020000020004" pitchFamily="34" charset="-127"/>
                <a:cs typeface="Times New Roman" panose="02020603050405020304" pitchFamily="18" charset="0"/>
              </a:rPr>
              <a:t> it is compatible with GitHub Pages</a:t>
            </a:r>
            <a:endParaRPr lang="en-CA" sz="2000" dirty="0">
              <a:effectLst/>
              <a:latin typeface="Calibri" panose="020F0502020204030204" pitchFamily="34" charset="0"/>
              <a:ea typeface="Malgun Gothic" panose="020B0503020000020004" pitchFamily="34" charset="-127"/>
              <a:cs typeface="Times New Roman" panose="02020603050405020304" pitchFamily="18" charset="0"/>
            </a:endParaRPr>
          </a:p>
          <a:p>
            <a:pPr>
              <a:lnSpc>
                <a:spcPct val="115000"/>
              </a:lnSpc>
            </a:pPr>
            <a:r>
              <a:rPr lang="en-CA" sz="2000" b="1" dirty="0">
                <a:effectLst/>
                <a:latin typeface="Calibri" panose="020F0502020204030204" pitchFamily="34" charset="0"/>
                <a:ea typeface="Malgun Gothic" panose="020B0503020000020004" pitchFamily="34" charset="-127"/>
                <a:cs typeface="Times New Roman" panose="02020603050405020304" pitchFamily="18" charset="0"/>
              </a:rPr>
              <a:t>Can we upload our presentation to our GitHub pages site?</a:t>
            </a:r>
          </a:p>
          <a:p>
            <a:pPr lvl="1">
              <a:lnSpc>
                <a:spcPct val="115000"/>
              </a:lnSpc>
            </a:pPr>
            <a:r>
              <a:rPr lang="en-CA" sz="2000" dirty="0">
                <a:effectLst/>
                <a:latin typeface="Calibri" panose="020F0502020204030204" pitchFamily="34" charset="0"/>
                <a:ea typeface="Malgun Gothic" panose="020B0503020000020004" pitchFamily="34" charset="-127"/>
                <a:cs typeface="Times New Roman" panose="02020603050405020304" pitchFamily="18" charset="0"/>
              </a:rPr>
              <a:t>Yes, if you think it adds to your webpage.</a:t>
            </a:r>
          </a:p>
          <a:p>
            <a:pPr lvl="2">
              <a:lnSpc>
                <a:spcPct val="115000"/>
              </a:lnSpc>
            </a:pPr>
            <a:r>
              <a:rPr lang="en-CA" dirty="0">
                <a:effectLst/>
                <a:latin typeface="Calibri" panose="020F0502020204030204" pitchFamily="34" charset="0"/>
                <a:ea typeface="Malgun Gothic" panose="020B0503020000020004" pitchFamily="34" charset="-127"/>
                <a:cs typeface="Times New Roman" panose="02020603050405020304" pitchFamily="18" charset="0"/>
              </a:rPr>
              <a:t>Just make sure to link to it in your document. Don’t just upload it to your GitHub repo.</a:t>
            </a:r>
          </a:p>
          <a:p>
            <a:pPr>
              <a:lnSpc>
                <a:spcPct val="115000"/>
              </a:lnSpc>
            </a:pPr>
            <a:r>
              <a:rPr lang="en-CA" sz="2000" b="1" dirty="0">
                <a:effectLst/>
                <a:latin typeface="Calibri" panose="020F0502020204030204" pitchFamily="34" charset="0"/>
                <a:ea typeface="Malgun Gothic" panose="020B0503020000020004" pitchFamily="34" charset="-127"/>
                <a:cs typeface="Times New Roman" panose="02020603050405020304" pitchFamily="18" charset="0"/>
              </a:rPr>
              <a:t>Do we have to attend the other group presentations?</a:t>
            </a:r>
          </a:p>
          <a:p>
            <a:pPr lvl="1">
              <a:lnSpc>
                <a:spcPct val="115000"/>
              </a:lnSpc>
              <a:spcAft>
                <a:spcPts val="1000"/>
              </a:spcAft>
            </a:pPr>
            <a:r>
              <a:rPr lang="en-CA" sz="2000" dirty="0">
                <a:effectLst/>
                <a:latin typeface="Calibri" panose="020F0502020204030204" pitchFamily="34" charset="0"/>
                <a:ea typeface="Malgun Gothic" panose="020B0503020000020004" pitchFamily="34" charset="-127"/>
                <a:cs typeface="Times New Roman" panose="02020603050405020304" pitchFamily="18" charset="0"/>
              </a:rPr>
              <a:t>Yes, if you do not attend the other groups’ presentations without a valid reason, you will receive a 10% penalty.</a:t>
            </a:r>
          </a:p>
          <a:p>
            <a:endParaRPr lang="en-CA" dirty="0"/>
          </a:p>
        </p:txBody>
      </p:sp>
    </p:spTree>
    <p:extLst>
      <p:ext uri="{BB962C8B-B14F-4D97-AF65-F5344CB8AC3E}">
        <p14:creationId xmlns:p14="http://schemas.microsoft.com/office/powerpoint/2010/main" val="991551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BF14F-B83D-504F-A564-2D3F4DDEDC78}"/>
              </a:ext>
            </a:extLst>
          </p:cNvPr>
          <p:cNvSpPr>
            <a:spLocks noGrp="1"/>
          </p:cNvSpPr>
          <p:nvPr>
            <p:ph type="title"/>
          </p:nvPr>
        </p:nvSpPr>
        <p:spPr/>
        <p:txBody>
          <a:bodyPr/>
          <a:lstStyle/>
          <a:p>
            <a:r>
              <a:rPr lang="en-US" dirty="0"/>
              <a:t>Forms - Introduction</a:t>
            </a:r>
          </a:p>
        </p:txBody>
      </p:sp>
      <p:sp>
        <p:nvSpPr>
          <p:cNvPr id="3" name="Content Placeholder 2">
            <a:extLst>
              <a:ext uri="{FF2B5EF4-FFF2-40B4-BE49-F238E27FC236}">
                <a16:creationId xmlns:a16="http://schemas.microsoft.com/office/drawing/2014/main" id="{BDF159CE-9FEF-AC48-9993-5D3319135E01}"/>
              </a:ext>
            </a:extLst>
          </p:cNvPr>
          <p:cNvSpPr>
            <a:spLocks noGrp="1"/>
          </p:cNvSpPr>
          <p:nvPr>
            <p:ph idx="1"/>
          </p:nvPr>
        </p:nvSpPr>
        <p:spPr>
          <a:xfrm>
            <a:off x="838200" y="1825625"/>
            <a:ext cx="10515600" cy="3899314"/>
          </a:xfrm>
        </p:spPr>
        <p:txBody>
          <a:bodyPr/>
          <a:lstStyle/>
          <a:p>
            <a:r>
              <a:rPr lang="en-CA" dirty="0"/>
              <a:t>Forms allow web sites users to interact with your web site</a:t>
            </a:r>
          </a:p>
          <a:p>
            <a:r>
              <a:rPr lang="en-CA" dirty="0"/>
              <a:t>You can use forms to do the following:</a:t>
            </a:r>
          </a:p>
          <a:p>
            <a:pPr lvl="1"/>
            <a:r>
              <a:rPr lang="en-CA" dirty="0"/>
              <a:t>Collect data from users</a:t>
            </a:r>
          </a:p>
          <a:p>
            <a:pPr lvl="1"/>
            <a:r>
              <a:rPr lang="en-CA" dirty="0"/>
              <a:t>Logging into a site</a:t>
            </a:r>
          </a:p>
          <a:p>
            <a:pPr lvl="1"/>
            <a:r>
              <a:rPr lang="en-CA" dirty="0"/>
              <a:t>To perform calculations</a:t>
            </a:r>
          </a:p>
          <a:p>
            <a:pPr lvl="1"/>
            <a:r>
              <a:rPr lang="en-CA" dirty="0"/>
              <a:t>Enable users to contact you</a:t>
            </a:r>
          </a:p>
          <a:p>
            <a:pPr lvl="1"/>
            <a:r>
              <a:rPr lang="en-CA" dirty="0"/>
              <a:t>To pay for items online</a:t>
            </a:r>
          </a:p>
          <a:p>
            <a:pPr lvl="1"/>
            <a:r>
              <a:rPr lang="en-CA" dirty="0"/>
              <a:t>To search for something online</a:t>
            </a:r>
          </a:p>
        </p:txBody>
      </p:sp>
    </p:spTree>
    <p:extLst>
      <p:ext uri="{BB962C8B-B14F-4D97-AF65-F5344CB8AC3E}">
        <p14:creationId xmlns:p14="http://schemas.microsoft.com/office/powerpoint/2010/main" val="3422467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B406E-37B2-8B46-BAEC-7509325791B7}"/>
              </a:ext>
            </a:extLst>
          </p:cNvPr>
          <p:cNvSpPr>
            <a:spLocks noGrp="1"/>
          </p:cNvSpPr>
          <p:nvPr>
            <p:ph type="title"/>
          </p:nvPr>
        </p:nvSpPr>
        <p:spPr/>
        <p:txBody>
          <a:bodyPr/>
          <a:lstStyle/>
          <a:p>
            <a:r>
              <a:rPr lang="en-US" dirty="0"/>
              <a:t>How a Form Works</a:t>
            </a:r>
          </a:p>
        </p:txBody>
      </p:sp>
      <p:sp>
        <p:nvSpPr>
          <p:cNvPr id="3" name="Content Placeholder 2">
            <a:extLst>
              <a:ext uri="{FF2B5EF4-FFF2-40B4-BE49-F238E27FC236}">
                <a16:creationId xmlns:a16="http://schemas.microsoft.com/office/drawing/2014/main" id="{23E7717C-300A-E244-9A03-EE7A14A3FAC3}"/>
              </a:ext>
            </a:extLst>
          </p:cNvPr>
          <p:cNvSpPr>
            <a:spLocks noGrp="1"/>
          </p:cNvSpPr>
          <p:nvPr>
            <p:ph idx="1"/>
          </p:nvPr>
        </p:nvSpPr>
        <p:spPr>
          <a:xfrm>
            <a:off x="838200" y="1825625"/>
            <a:ext cx="10515600" cy="4351338"/>
          </a:xfrm>
        </p:spPr>
        <p:txBody>
          <a:bodyPr/>
          <a:lstStyle/>
          <a:p>
            <a:pPr>
              <a:buFont typeface="+mj-lt"/>
              <a:buAutoNum type="arabicPeriod"/>
            </a:pPr>
            <a:r>
              <a:rPr lang="en-CA" dirty="0"/>
              <a:t> User fills in the form</a:t>
            </a:r>
          </a:p>
          <a:p>
            <a:pPr>
              <a:buFont typeface="+mj-lt"/>
              <a:buAutoNum type="arabicPeriod"/>
            </a:pPr>
            <a:r>
              <a:rPr lang="en-CA" dirty="0"/>
              <a:t> User submits the form</a:t>
            </a:r>
          </a:p>
          <a:p>
            <a:pPr>
              <a:buFont typeface="+mj-lt"/>
              <a:buAutoNum type="arabicPeriod"/>
            </a:pPr>
            <a:r>
              <a:rPr lang="en-CA" dirty="0"/>
              <a:t> Data from the form is sent to the form processor which is a server script that runs on a web server</a:t>
            </a:r>
          </a:p>
          <a:p>
            <a:pPr lvl="1"/>
            <a:r>
              <a:rPr lang="en-CA" dirty="0"/>
              <a:t> Not all forms are sent to the server, some forms such as calculators can be processed locally and never require data to be sent to a server</a:t>
            </a:r>
          </a:p>
          <a:p>
            <a:pPr>
              <a:buFont typeface="+mj-lt"/>
              <a:buAutoNum type="arabicPeriod"/>
            </a:pPr>
            <a:r>
              <a:rPr lang="en-CA" dirty="0"/>
              <a:t> The form is processed</a:t>
            </a:r>
          </a:p>
          <a:p>
            <a:pPr>
              <a:buFont typeface="+mj-lt"/>
              <a:buAutoNum type="arabicPeriod"/>
            </a:pPr>
            <a:r>
              <a:rPr lang="en-CA" dirty="0"/>
              <a:t> Feedback can optionally be given to the user to assure them that their information has been received</a:t>
            </a:r>
          </a:p>
          <a:p>
            <a:pPr marL="0" indent="0">
              <a:buNone/>
            </a:pPr>
            <a:endParaRPr lang="en-US" dirty="0"/>
          </a:p>
        </p:txBody>
      </p:sp>
    </p:spTree>
    <p:extLst>
      <p:ext uri="{BB962C8B-B14F-4D97-AF65-F5344CB8AC3E}">
        <p14:creationId xmlns:p14="http://schemas.microsoft.com/office/powerpoint/2010/main" val="1368559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loud 22">
            <a:extLst>
              <a:ext uri="{FF2B5EF4-FFF2-40B4-BE49-F238E27FC236}">
                <a16:creationId xmlns:a16="http://schemas.microsoft.com/office/drawing/2014/main" id="{B422127C-2C90-2B4B-B312-1507A384B132}"/>
              </a:ext>
            </a:extLst>
          </p:cNvPr>
          <p:cNvSpPr/>
          <p:nvPr/>
        </p:nvSpPr>
        <p:spPr>
          <a:xfrm>
            <a:off x="5086740" y="3108356"/>
            <a:ext cx="1774034" cy="1160559"/>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54B2FB-97ED-BC49-A602-2958F734DEC8}"/>
              </a:ext>
            </a:extLst>
          </p:cNvPr>
          <p:cNvSpPr>
            <a:spLocks noGrp="1"/>
          </p:cNvSpPr>
          <p:nvPr>
            <p:ph type="title"/>
          </p:nvPr>
        </p:nvSpPr>
        <p:spPr/>
        <p:txBody>
          <a:bodyPr/>
          <a:lstStyle/>
          <a:p>
            <a:r>
              <a:rPr lang="en-US" dirty="0"/>
              <a:t>How a Form Works</a:t>
            </a:r>
          </a:p>
        </p:txBody>
      </p:sp>
      <p:sp>
        <p:nvSpPr>
          <p:cNvPr id="7" name="TextBox 6">
            <a:extLst>
              <a:ext uri="{FF2B5EF4-FFF2-40B4-BE49-F238E27FC236}">
                <a16:creationId xmlns:a16="http://schemas.microsoft.com/office/drawing/2014/main" id="{2AE4446B-F385-414A-9F3B-6EFB7E36CA3A}"/>
              </a:ext>
            </a:extLst>
          </p:cNvPr>
          <p:cNvSpPr txBox="1"/>
          <p:nvPr/>
        </p:nvSpPr>
        <p:spPr>
          <a:xfrm>
            <a:off x="5553866" y="3449789"/>
            <a:ext cx="944169" cy="369332"/>
          </a:xfrm>
          <a:prstGeom prst="rect">
            <a:avLst/>
          </a:prstGeom>
          <a:noFill/>
        </p:spPr>
        <p:txBody>
          <a:bodyPr wrap="none" rtlCol="0">
            <a:spAutoFit/>
          </a:bodyPr>
          <a:lstStyle/>
          <a:p>
            <a:r>
              <a:rPr lang="en-CA" dirty="0"/>
              <a:t>Internet</a:t>
            </a:r>
          </a:p>
        </p:txBody>
      </p:sp>
      <p:cxnSp>
        <p:nvCxnSpPr>
          <p:cNvPr id="8" name="Straight Arrow Connector 7">
            <a:extLst>
              <a:ext uri="{FF2B5EF4-FFF2-40B4-BE49-F238E27FC236}">
                <a16:creationId xmlns:a16="http://schemas.microsoft.com/office/drawing/2014/main" id="{DE996558-0727-B848-9B90-003FF7F825D2}"/>
              </a:ext>
            </a:extLst>
          </p:cNvPr>
          <p:cNvCxnSpPr/>
          <p:nvPr/>
        </p:nvCxnSpPr>
        <p:spPr>
          <a:xfrm>
            <a:off x="3619615" y="3449789"/>
            <a:ext cx="1177925"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9" name="Straight Arrow Connector 8">
            <a:extLst>
              <a:ext uri="{FF2B5EF4-FFF2-40B4-BE49-F238E27FC236}">
                <a16:creationId xmlns:a16="http://schemas.microsoft.com/office/drawing/2014/main" id="{FD027DA5-BEF2-3044-B55C-00DA5EAF549C}"/>
              </a:ext>
            </a:extLst>
          </p:cNvPr>
          <p:cNvCxnSpPr>
            <a:cxnSpLocks/>
          </p:cNvCxnSpPr>
          <p:nvPr/>
        </p:nvCxnSpPr>
        <p:spPr>
          <a:xfrm>
            <a:off x="7167805" y="3212976"/>
            <a:ext cx="1857921"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0" name="Straight Arrow Connector 9">
            <a:extLst>
              <a:ext uri="{FF2B5EF4-FFF2-40B4-BE49-F238E27FC236}">
                <a16:creationId xmlns:a16="http://schemas.microsoft.com/office/drawing/2014/main" id="{9D4368DA-476B-C344-8066-933D5C7FC5D8}"/>
              </a:ext>
            </a:extLst>
          </p:cNvPr>
          <p:cNvCxnSpPr/>
          <p:nvPr/>
        </p:nvCxnSpPr>
        <p:spPr>
          <a:xfrm flipH="1">
            <a:off x="3780817" y="3896312"/>
            <a:ext cx="1089454" cy="9079"/>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1" name="Straight Arrow Connector 10">
            <a:extLst>
              <a:ext uri="{FF2B5EF4-FFF2-40B4-BE49-F238E27FC236}">
                <a16:creationId xmlns:a16="http://schemas.microsoft.com/office/drawing/2014/main" id="{8AAB76BD-9995-B84C-996F-0E9458B7ADFC}"/>
              </a:ext>
            </a:extLst>
          </p:cNvPr>
          <p:cNvCxnSpPr>
            <a:cxnSpLocks/>
          </p:cNvCxnSpPr>
          <p:nvPr/>
        </p:nvCxnSpPr>
        <p:spPr>
          <a:xfrm flipH="1">
            <a:off x="7105261" y="3819121"/>
            <a:ext cx="1920465"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2" name="TextBox 11">
            <a:extLst>
              <a:ext uri="{FF2B5EF4-FFF2-40B4-BE49-F238E27FC236}">
                <a16:creationId xmlns:a16="http://schemas.microsoft.com/office/drawing/2014/main" id="{6F5CDE19-3328-774A-BCBD-BD38AF101902}"/>
              </a:ext>
            </a:extLst>
          </p:cNvPr>
          <p:cNvSpPr txBox="1"/>
          <p:nvPr/>
        </p:nvSpPr>
        <p:spPr>
          <a:xfrm>
            <a:off x="3349946" y="2588467"/>
            <a:ext cx="1717265" cy="338554"/>
          </a:xfrm>
          <a:prstGeom prst="rect">
            <a:avLst/>
          </a:prstGeom>
          <a:noFill/>
        </p:spPr>
        <p:txBody>
          <a:bodyPr wrap="none" rtlCol="0">
            <a:spAutoFit/>
          </a:bodyPr>
          <a:lstStyle/>
          <a:p>
            <a:r>
              <a:rPr lang="en-CA" sz="1600" dirty="0"/>
              <a:t>2. Form submitted</a:t>
            </a:r>
          </a:p>
        </p:txBody>
      </p:sp>
      <p:sp>
        <p:nvSpPr>
          <p:cNvPr id="13" name="TextBox 12">
            <a:extLst>
              <a:ext uri="{FF2B5EF4-FFF2-40B4-BE49-F238E27FC236}">
                <a16:creationId xmlns:a16="http://schemas.microsoft.com/office/drawing/2014/main" id="{9CAA15C7-4EC9-2541-8561-CBCAAA78A9B2}"/>
              </a:ext>
            </a:extLst>
          </p:cNvPr>
          <p:cNvSpPr txBox="1"/>
          <p:nvPr/>
        </p:nvSpPr>
        <p:spPr>
          <a:xfrm>
            <a:off x="6985121" y="2769802"/>
            <a:ext cx="2018117" cy="338554"/>
          </a:xfrm>
          <a:prstGeom prst="rect">
            <a:avLst/>
          </a:prstGeom>
          <a:noFill/>
        </p:spPr>
        <p:txBody>
          <a:bodyPr wrap="none" rtlCol="0">
            <a:spAutoFit/>
          </a:bodyPr>
          <a:lstStyle/>
          <a:p>
            <a:r>
              <a:rPr lang="en-CA" sz="1600" dirty="0"/>
              <a:t>3. Form sent to server</a:t>
            </a:r>
          </a:p>
        </p:txBody>
      </p:sp>
      <p:sp>
        <p:nvSpPr>
          <p:cNvPr id="14" name="TextBox 13">
            <a:extLst>
              <a:ext uri="{FF2B5EF4-FFF2-40B4-BE49-F238E27FC236}">
                <a16:creationId xmlns:a16="http://schemas.microsoft.com/office/drawing/2014/main" id="{CF9ADD7F-AAC3-204A-8E35-934752D6C631}"/>
              </a:ext>
            </a:extLst>
          </p:cNvPr>
          <p:cNvSpPr txBox="1"/>
          <p:nvPr/>
        </p:nvSpPr>
        <p:spPr>
          <a:xfrm>
            <a:off x="1487488" y="2598197"/>
            <a:ext cx="1481881" cy="338554"/>
          </a:xfrm>
          <a:prstGeom prst="rect">
            <a:avLst/>
          </a:prstGeom>
          <a:noFill/>
        </p:spPr>
        <p:txBody>
          <a:bodyPr wrap="none" rtlCol="0">
            <a:spAutoFit/>
          </a:bodyPr>
          <a:lstStyle/>
          <a:p>
            <a:r>
              <a:rPr lang="en-CA" sz="1600" dirty="0"/>
              <a:t>1. Form filled in</a:t>
            </a:r>
          </a:p>
        </p:txBody>
      </p:sp>
      <p:sp>
        <p:nvSpPr>
          <p:cNvPr id="15" name="TextBox 14">
            <a:extLst>
              <a:ext uri="{FF2B5EF4-FFF2-40B4-BE49-F238E27FC236}">
                <a16:creationId xmlns:a16="http://schemas.microsoft.com/office/drawing/2014/main" id="{A05FF053-C19B-6D4A-AA29-6744D319B054}"/>
              </a:ext>
            </a:extLst>
          </p:cNvPr>
          <p:cNvSpPr txBox="1"/>
          <p:nvPr/>
        </p:nvSpPr>
        <p:spPr>
          <a:xfrm>
            <a:off x="9241608" y="2259643"/>
            <a:ext cx="1714187" cy="338554"/>
          </a:xfrm>
          <a:prstGeom prst="rect">
            <a:avLst/>
          </a:prstGeom>
          <a:noFill/>
        </p:spPr>
        <p:txBody>
          <a:bodyPr wrap="none" rtlCol="0">
            <a:spAutoFit/>
          </a:bodyPr>
          <a:lstStyle/>
          <a:p>
            <a:r>
              <a:rPr lang="en-CA" sz="1600" dirty="0"/>
              <a:t>4. Form processed</a:t>
            </a:r>
          </a:p>
        </p:txBody>
      </p:sp>
      <p:sp>
        <p:nvSpPr>
          <p:cNvPr id="16" name="TextBox 15">
            <a:extLst>
              <a:ext uri="{FF2B5EF4-FFF2-40B4-BE49-F238E27FC236}">
                <a16:creationId xmlns:a16="http://schemas.microsoft.com/office/drawing/2014/main" id="{22FDA07B-B4F2-4B42-8013-8ADB49953A3A}"/>
              </a:ext>
            </a:extLst>
          </p:cNvPr>
          <p:cNvSpPr txBox="1"/>
          <p:nvPr/>
        </p:nvSpPr>
        <p:spPr>
          <a:xfrm>
            <a:off x="7429400" y="3991278"/>
            <a:ext cx="1175490" cy="584775"/>
          </a:xfrm>
          <a:prstGeom prst="rect">
            <a:avLst/>
          </a:prstGeom>
          <a:noFill/>
        </p:spPr>
        <p:txBody>
          <a:bodyPr wrap="square" rtlCol="0">
            <a:spAutoFit/>
          </a:bodyPr>
          <a:lstStyle/>
          <a:p>
            <a:r>
              <a:rPr lang="en-CA" sz="1600" dirty="0"/>
              <a:t>5. Feedback sent to user</a:t>
            </a:r>
          </a:p>
        </p:txBody>
      </p:sp>
      <p:pic>
        <p:nvPicPr>
          <p:cNvPr id="18" name="Picture 17" descr="Web server computer">
            <a:extLst>
              <a:ext uri="{FF2B5EF4-FFF2-40B4-BE49-F238E27FC236}">
                <a16:creationId xmlns:a16="http://schemas.microsoft.com/office/drawing/2014/main" id="{CBF56769-212C-024D-AB28-DF00C5AF991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068450" y="2588467"/>
            <a:ext cx="2729854" cy="2844623"/>
          </a:xfrm>
          <a:prstGeom prst="rect">
            <a:avLst/>
          </a:prstGeom>
        </p:spPr>
      </p:pic>
      <p:sp>
        <p:nvSpPr>
          <p:cNvPr id="19" name="TextBox 18">
            <a:extLst>
              <a:ext uri="{FF2B5EF4-FFF2-40B4-BE49-F238E27FC236}">
                <a16:creationId xmlns:a16="http://schemas.microsoft.com/office/drawing/2014/main" id="{AE2AD31F-4F2A-594B-A125-AE8833B5F0E8}"/>
              </a:ext>
            </a:extLst>
          </p:cNvPr>
          <p:cNvSpPr txBox="1"/>
          <p:nvPr/>
        </p:nvSpPr>
        <p:spPr>
          <a:xfrm>
            <a:off x="328961" y="6560032"/>
            <a:ext cx="6581308" cy="230832"/>
          </a:xfrm>
          <a:prstGeom prst="rect">
            <a:avLst/>
          </a:prstGeom>
          <a:noFill/>
        </p:spPr>
        <p:txBody>
          <a:bodyPr wrap="square" rtlCol="0">
            <a:spAutoFit/>
          </a:bodyPr>
          <a:lstStyle/>
          <a:p>
            <a:r>
              <a:rPr lang="en-US" sz="900" dirty="0"/>
              <a:t>Wed server photo: </a:t>
            </a:r>
            <a:r>
              <a:rPr lang="en-US" sz="900" dirty="0">
                <a:hlinkClick r:id="rId3" tooltip="http://www.pngall.com/server-png"/>
              </a:rPr>
              <a:t>This Photo</a:t>
            </a:r>
            <a:r>
              <a:rPr lang="en-US" sz="900" dirty="0"/>
              <a:t> by Unknown Author is licensed under </a:t>
            </a:r>
            <a:r>
              <a:rPr lang="en-US" sz="900" dirty="0">
                <a:hlinkClick r:id="rId4" tooltip="https://creativecommons.org/licenses/by-nc/3.0/"/>
              </a:rPr>
              <a:t>CC BY-NC</a:t>
            </a:r>
            <a:r>
              <a:rPr lang="en-US" sz="900" dirty="0"/>
              <a:t> </a:t>
            </a:r>
          </a:p>
        </p:txBody>
      </p:sp>
      <p:pic>
        <p:nvPicPr>
          <p:cNvPr id="21" name="Picture 20" descr="Black desktop computer with flat screen monitor">
            <a:extLst>
              <a:ext uri="{FF2B5EF4-FFF2-40B4-BE49-F238E27FC236}">
                <a16:creationId xmlns:a16="http://schemas.microsoft.com/office/drawing/2014/main" id="{BA315E70-3EF4-274A-8EE7-06083771604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337547" y="3039164"/>
            <a:ext cx="3249565" cy="2321118"/>
          </a:xfrm>
          <a:prstGeom prst="rect">
            <a:avLst/>
          </a:prstGeom>
        </p:spPr>
      </p:pic>
      <p:sp>
        <p:nvSpPr>
          <p:cNvPr id="22" name="TextBox 21">
            <a:extLst>
              <a:ext uri="{FF2B5EF4-FFF2-40B4-BE49-F238E27FC236}">
                <a16:creationId xmlns:a16="http://schemas.microsoft.com/office/drawing/2014/main" id="{E37190FF-FAA4-DB49-A657-9721303C764A}"/>
              </a:ext>
            </a:extLst>
          </p:cNvPr>
          <p:cNvSpPr txBox="1"/>
          <p:nvPr/>
        </p:nvSpPr>
        <p:spPr>
          <a:xfrm>
            <a:off x="328961" y="6360918"/>
            <a:ext cx="4445000" cy="230832"/>
          </a:xfrm>
          <a:prstGeom prst="rect">
            <a:avLst/>
          </a:prstGeom>
          <a:noFill/>
        </p:spPr>
        <p:txBody>
          <a:bodyPr wrap="square" rtlCol="0">
            <a:spAutoFit/>
          </a:bodyPr>
          <a:lstStyle/>
          <a:p>
            <a:r>
              <a:rPr lang="en-US" sz="900" dirty="0"/>
              <a:t>Desktop computer photo: </a:t>
            </a:r>
            <a:r>
              <a:rPr lang="en-US" sz="900" dirty="0">
                <a:hlinkClick r:id="rId6" tooltip="https://technofaq.org/posts/2015/11/computer-rentals-are-an-essential-for-startup-firms/"/>
              </a:rPr>
              <a:t>This Photo</a:t>
            </a:r>
            <a:r>
              <a:rPr lang="en-US" sz="900" dirty="0"/>
              <a:t> by Unknown Author is licensed under </a:t>
            </a:r>
            <a:r>
              <a:rPr lang="en-US" sz="900" dirty="0">
                <a:hlinkClick r:id="rId7" tooltip="https://creativecommons.org/licenses/by-nc-sa/3.0/"/>
              </a:rPr>
              <a:t>CC BY-SA-NC</a:t>
            </a:r>
            <a:endParaRPr lang="en-US" sz="900" dirty="0"/>
          </a:p>
        </p:txBody>
      </p:sp>
    </p:spTree>
    <p:extLst>
      <p:ext uri="{BB962C8B-B14F-4D97-AF65-F5344CB8AC3E}">
        <p14:creationId xmlns:p14="http://schemas.microsoft.com/office/powerpoint/2010/main" val="30124332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1373</TotalTime>
  <Words>4232</Words>
  <Application>Microsoft Macintosh PowerPoint</Application>
  <PresentationFormat>Widescreen</PresentationFormat>
  <Paragraphs>399</Paragraphs>
  <Slides>60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Calibri</vt:lpstr>
      <vt:lpstr>Calibri Light</vt:lpstr>
      <vt:lpstr>Menlo</vt:lpstr>
      <vt:lpstr>Söhne</vt:lpstr>
      <vt:lpstr>Office Theme</vt:lpstr>
      <vt:lpstr>Web Development 2</vt:lpstr>
      <vt:lpstr>Day 1</vt:lpstr>
      <vt:lpstr>Agenda</vt:lpstr>
      <vt:lpstr>Response Times for Technical Issues</vt:lpstr>
      <vt:lpstr>Solving Technical Issues</vt:lpstr>
      <vt:lpstr>HTML Forms</vt:lpstr>
      <vt:lpstr>Forms - Introduction</vt:lpstr>
      <vt:lpstr>How a Form Works</vt:lpstr>
      <vt:lpstr>How a Form Works</vt:lpstr>
      <vt:lpstr>Form Tag</vt:lpstr>
      <vt:lpstr>Form Tag</vt:lpstr>
      <vt:lpstr>Should I use GET or POST</vt:lpstr>
      <vt:lpstr>Input Tag</vt:lpstr>
      <vt:lpstr>Input Tag</vt:lpstr>
      <vt:lpstr>Input Tag</vt:lpstr>
      <vt:lpstr>Label Tag</vt:lpstr>
      <vt:lpstr>Label Tag</vt:lpstr>
      <vt:lpstr>Textarea Tag</vt:lpstr>
      <vt:lpstr>Input Type - Submit</vt:lpstr>
      <vt:lpstr>Input Type – Password</vt:lpstr>
      <vt:lpstr>Input Type - Checkbox</vt:lpstr>
      <vt:lpstr>Input Type - Checkbox</vt:lpstr>
      <vt:lpstr>Input Type - Radio</vt:lpstr>
      <vt:lpstr>Input Type - Radio</vt:lpstr>
      <vt:lpstr>Input Type - Hidden</vt:lpstr>
      <vt:lpstr>Select List</vt:lpstr>
      <vt:lpstr>Select List</vt:lpstr>
      <vt:lpstr>Focus State</vt:lpstr>
      <vt:lpstr>Focus State</vt:lpstr>
      <vt:lpstr>Placeholder Attribute</vt:lpstr>
      <vt:lpstr>Placeholder Attribute as Label </vt:lpstr>
      <vt:lpstr>Placeholder Attribute as Label </vt:lpstr>
      <vt:lpstr>Bootstrap 3 sr-only Class</vt:lpstr>
      <vt:lpstr>Placeholder Attribute</vt:lpstr>
      <vt:lpstr>Styling the Placeholder Attribute</vt:lpstr>
      <vt:lpstr>Styling the Placeholder Attribute</vt:lpstr>
      <vt:lpstr>Styling the Placeholder Attribute</vt:lpstr>
      <vt:lpstr>Styling the Placeholder Attribute</vt:lpstr>
      <vt:lpstr>HTML Form Validation</vt:lpstr>
      <vt:lpstr>HTML Form Validation</vt:lpstr>
      <vt:lpstr>Form Validation with the Pattern Attribute</vt:lpstr>
      <vt:lpstr>Form Validation with the Pattern Attribute</vt:lpstr>
      <vt:lpstr>Form Validation with the Pattern Attribute</vt:lpstr>
      <vt:lpstr>Project  1a and 1b</vt:lpstr>
      <vt:lpstr>Project Overview</vt:lpstr>
      <vt:lpstr>Project Objectives</vt:lpstr>
      <vt:lpstr>Groups</vt:lpstr>
      <vt:lpstr>Benefits of Group Work</vt:lpstr>
      <vt:lpstr>Topic Selection</vt:lpstr>
      <vt:lpstr>Topic Selection</vt:lpstr>
      <vt:lpstr>Project 1a - Presentation</vt:lpstr>
      <vt:lpstr>Project 1b - Website</vt:lpstr>
      <vt:lpstr>Project 1a – Presentation Rubric</vt:lpstr>
      <vt:lpstr>Project 1b – Website Rubric</vt:lpstr>
      <vt:lpstr>Project Submission</vt:lpstr>
      <vt:lpstr>Project Penalties</vt:lpstr>
      <vt:lpstr>Strategies for Effective Group Work</vt:lpstr>
      <vt:lpstr>Strategies for Effective Group Work</vt:lpstr>
      <vt:lpstr>FAQs</vt:lpstr>
      <vt:lpstr>FAQs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HTML / CSS</dc:title>
  <dc:creator>Michael Whyte</dc:creator>
  <cp:lastModifiedBy>Michael Whyte</cp:lastModifiedBy>
  <cp:revision>107</cp:revision>
  <cp:lastPrinted>2020-07-07T02:12:46Z</cp:lastPrinted>
  <dcterms:created xsi:type="dcterms:W3CDTF">2018-04-24T18:03:09Z</dcterms:created>
  <dcterms:modified xsi:type="dcterms:W3CDTF">2023-10-26T02:32:05Z</dcterms:modified>
</cp:coreProperties>
</file>